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4"/>
  </p:sldMasterIdLst>
  <p:notesMasterIdLst>
    <p:notesMasterId r:id="rId33"/>
  </p:notesMasterIdLst>
  <p:handoutMasterIdLst>
    <p:handoutMasterId r:id="rId34"/>
  </p:handoutMasterIdLst>
  <p:sldIdLst>
    <p:sldId id="256" r:id="rId5"/>
    <p:sldId id="285" r:id="rId6"/>
    <p:sldId id="286" r:id="rId7"/>
    <p:sldId id="274" r:id="rId8"/>
    <p:sldId id="275" r:id="rId9"/>
    <p:sldId id="287" r:id="rId10"/>
    <p:sldId id="372" r:id="rId11"/>
    <p:sldId id="373" r:id="rId12"/>
    <p:sldId id="280" r:id="rId13"/>
    <p:sldId id="281" r:id="rId14"/>
    <p:sldId id="282" r:id="rId15"/>
    <p:sldId id="283" r:id="rId16"/>
    <p:sldId id="284" r:id="rId17"/>
    <p:sldId id="308" r:id="rId18"/>
    <p:sldId id="374" r:id="rId19"/>
    <p:sldId id="341" r:id="rId20"/>
    <p:sldId id="371" r:id="rId21"/>
    <p:sldId id="375" r:id="rId22"/>
    <p:sldId id="272" r:id="rId23"/>
    <p:sldId id="376" r:id="rId24"/>
    <p:sldId id="271" r:id="rId25"/>
    <p:sldId id="299" r:id="rId26"/>
    <p:sldId id="295" r:id="rId27"/>
    <p:sldId id="303" r:id="rId28"/>
    <p:sldId id="290" r:id="rId29"/>
    <p:sldId id="265" r:id="rId30"/>
    <p:sldId id="270" r:id="rId31"/>
    <p:sldId id="377" r:id="rId32"/>
  </p:sldIdLst>
  <p:sldSz cx="18288000" cy="13716000"/>
  <p:notesSz cx="6797675" cy="9926638"/>
  <p:defaultTextStyle>
    <a:defPPr>
      <a:defRPr lang="en-US"/>
    </a:defPPr>
    <a:lvl1pPr marL="0" algn="l" defTabSz="457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A4"/>
    <a:srgbClr val="009AC7"/>
    <a:srgbClr val="6B6B6B"/>
    <a:srgbClr val="474747"/>
    <a:srgbClr val="D6D6D6"/>
    <a:srgbClr val="A7A9AC"/>
    <a:srgbClr val="B0B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0FF36D-D794-44A2-B843-B4688E99C0D0}" v="1" dt="2025-10-31T06:53:05.0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12" autoAdjust="0"/>
    <p:restoredTop sz="94660"/>
  </p:normalViewPr>
  <p:slideViewPr>
    <p:cSldViewPr snapToGrid="0" showGuides="1">
      <p:cViewPr varScale="1">
        <p:scale>
          <a:sx n="37" d="100"/>
          <a:sy n="37" d="100"/>
        </p:scale>
        <p:origin x="2141" y="259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53" d="100"/>
          <a:sy n="153" d="100"/>
        </p:scale>
        <p:origin x="5870" y="10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18FB5D70-1181-4288-A8A2-D4398FC4182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/>
              <a:t>Příloha I k SM 061 r. 04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02B58CB-1EF5-45B6-A53A-79D884C08BD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DA698E-B466-4814-BE83-04DF99E4D4A3}" type="datetimeFigureOut">
              <a:rPr lang="cs-CZ" smtClean="0"/>
              <a:t>30.10.2025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964D498-8B0F-4600-9802-400208E4979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3C1ED9E-79EA-4AA4-8F2B-DD62598E481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38A051-8E15-47AD-B5FE-EE053128A5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208244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/>
              <a:t>Příloha I k SM 061 r. 04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FA7A4-F17B-4A1E-8F77-4032E1BB8E44}" type="datetimeFigureOut">
              <a:rPr lang="cs-CZ" smtClean="0"/>
              <a:t>30.10.2025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519A08-5F14-43C2-A474-A033E5E2C6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202752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Rozdíl mezi incidentem a událostí</a:t>
            </a:r>
          </a:p>
        </p:txBody>
      </p:sp>
      <p:sp>
        <p:nvSpPr>
          <p:cNvPr id="5" name="Zástupný symbol pro záhlaví 4">
            <a:extLst>
              <a:ext uri="{FF2B5EF4-FFF2-40B4-BE49-F238E27FC236}">
                <a16:creationId xmlns:a16="http://schemas.microsoft.com/office/drawing/2014/main" id="{A4228C5D-9942-B0E2-661D-6E2E9416C64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Příloha I k SM 061 r. 04</a:t>
            </a:r>
          </a:p>
        </p:txBody>
      </p:sp>
    </p:spTree>
    <p:extLst>
      <p:ext uri="{BB962C8B-B14F-4D97-AF65-F5344CB8AC3E}">
        <p14:creationId xmlns:p14="http://schemas.microsoft.com/office/powerpoint/2010/main" val="2544218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Informace o tom že řešíme bezpečností požadavky na dodavatele a je nutné je používat</a:t>
            </a:r>
          </a:p>
        </p:txBody>
      </p:sp>
      <p:sp>
        <p:nvSpPr>
          <p:cNvPr id="5" name="Zástupný symbol pro záhlaví 4">
            <a:extLst>
              <a:ext uri="{FF2B5EF4-FFF2-40B4-BE49-F238E27FC236}">
                <a16:creationId xmlns:a16="http://schemas.microsoft.com/office/drawing/2014/main" id="{BB2B6F1A-F658-37BB-98DB-BF48250DFC1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Příloha I k SM 061 r. 04</a:t>
            </a:r>
          </a:p>
        </p:txBody>
      </p:sp>
    </p:spTree>
    <p:extLst>
      <p:ext uri="{BB962C8B-B14F-4D97-AF65-F5344CB8AC3E}">
        <p14:creationId xmlns:p14="http://schemas.microsoft.com/office/powerpoint/2010/main" val="3636959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Jak pracovat s hesly</a:t>
            </a:r>
          </a:p>
        </p:txBody>
      </p:sp>
      <p:sp>
        <p:nvSpPr>
          <p:cNvPr id="5" name="Zástupný symbol pro záhlaví 4">
            <a:extLst>
              <a:ext uri="{FF2B5EF4-FFF2-40B4-BE49-F238E27FC236}">
                <a16:creationId xmlns:a16="http://schemas.microsoft.com/office/drawing/2014/main" id="{4858EB33-21D8-5F1C-C9D8-79ED26132746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Příloha I k SM 061 r. 04</a:t>
            </a:r>
          </a:p>
        </p:txBody>
      </p:sp>
    </p:spTree>
    <p:extLst>
      <p:ext uri="{BB962C8B-B14F-4D97-AF65-F5344CB8AC3E}">
        <p14:creationId xmlns:p14="http://schemas.microsoft.com/office/powerpoint/2010/main" val="634824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</p:txBody>
      </p:sp>
      <p:sp>
        <p:nvSpPr>
          <p:cNvPr id="5" name="Zástupný symbol pro záhlaví 4">
            <a:extLst>
              <a:ext uri="{FF2B5EF4-FFF2-40B4-BE49-F238E27FC236}">
                <a16:creationId xmlns:a16="http://schemas.microsoft.com/office/drawing/2014/main" id="{B98C9052-27F0-B781-298E-0A6941108B74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Příloha I k SM 061 r. 04</a:t>
            </a:r>
          </a:p>
        </p:txBody>
      </p:sp>
    </p:spTree>
    <p:extLst>
      <p:ext uri="{BB962C8B-B14F-4D97-AF65-F5344CB8AC3E}">
        <p14:creationId xmlns:p14="http://schemas.microsoft.com/office/powerpoint/2010/main" val="3754248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Výměna</a:t>
            </a:r>
            <a:r>
              <a:rPr lang="cs-CZ" baseline="0" dirty="0"/>
              <a:t> dat ve </a:t>
            </a:r>
            <a:r>
              <a:rPr lang="cs-CZ" baseline="0" dirty="0" err="1"/>
              <a:t>skupine</a:t>
            </a:r>
            <a:r>
              <a:rPr lang="cs-CZ" baseline="0" dirty="0"/>
              <a:t> i mimo ni</a:t>
            </a:r>
          </a:p>
          <a:p>
            <a:endParaRPr lang="cs-CZ" dirty="0"/>
          </a:p>
          <a:p>
            <a:r>
              <a:rPr lang="cs-CZ" dirty="0"/>
              <a:t>Start</a:t>
            </a:r>
            <a:r>
              <a:rPr lang="cs-CZ" baseline="0" dirty="0"/>
              <a:t> využívání kiosků bude odhadem v červnu. </a:t>
            </a:r>
            <a:endParaRPr lang="cs-CZ" dirty="0"/>
          </a:p>
        </p:txBody>
      </p:sp>
      <p:sp>
        <p:nvSpPr>
          <p:cNvPr id="5" name="Zástupný symbol pro záhlaví 4">
            <a:extLst>
              <a:ext uri="{FF2B5EF4-FFF2-40B4-BE49-F238E27FC236}">
                <a16:creationId xmlns:a16="http://schemas.microsoft.com/office/drawing/2014/main" id="{42671BA2-8A1B-2CCF-C9E6-3B10DD035210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Příloha I k SM 061 r. 04</a:t>
            </a:r>
          </a:p>
        </p:txBody>
      </p:sp>
    </p:spTree>
    <p:extLst>
      <p:ext uri="{BB962C8B-B14F-4D97-AF65-F5344CB8AC3E}">
        <p14:creationId xmlns:p14="http://schemas.microsoft.com/office/powerpoint/2010/main" val="10136585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Návod na šifrování souborů</a:t>
            </a:r>
          </a:p>
        </p:txBody>
      </p:sp>
      <p:sp>
        <p:nvSpPr>
          <p:cNvPr id="5" name="Zástupný symbol pro záhlaví 4">
            <a:extLst>
              <a:ext uri="{FF2B5EF4-FFF2-40B4-BE49-F238E27FC236}">
                <a16:creationId xmlns:a16="http://schemas.microsoft.com/office/drawing/2014/main" id="{CF2F85F9-4FE9-1A1A-28D6-DD8A59208B9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Příloha I k SM 061 r. 04</a:t>
            </a:r>
          </a:p>
        </p:txBody>
      </p:sp>
    </p:spTree>
    <p:extLst>
      <p:ext uri="{BB962C8B-B14F-4D97-AF65-F5344CB8AC3E}">
        <p14:creationId xmlns:p14="http://schemas.microsoft.com/office/powerpoint/2010/main" val="2676522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Druhy WIFI</a:t>
            </a:r>
            <a:r>
              <a:rPr lang="cs-CZ" baseline="0" dirty="0"/>
              <a:t> sítí v </a:t>
            </a:r>
            <a:r>
              <a:rPr lang="cs-CZ" baseline="0" dirty="0" err="1"/>
              <a:t>CEZu</a:t>
            </a:r>
            <a:endParaRPr lang="cs-CZ" dirty="0"/>
          </a:p>
        </p:txBody>
      </p:sp>
      <p:sp>
        <p:nvSpPr>
          <p:cNvPr id="5" name="Zástupný symbol pro záhlaví 4">
            <a:extLst>
              <a:ext uri="{FF2B5EF4-FFF2-40B4-BE49-F238E27FC236}">
                <a16:creationId xmlns:a16="http://schemas.microsoft.com/office/drawing/2014/main" id="{B81C6A9E-DFE7-BC21-0812-9F049DE51956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Příloha I k SM 061 r. 04</a:t>
            </a:r>
          </a:p>
        </p:txBody>
      </p:sp>
    </p:spTree>
    <p:extLst>
      <p:ext uri="{BB962C8B-B14F-4D97-AF65-F5344CB8AC3E}">
        <p14:creationId xmlns:p14="http://schemas.microsoft.com/office/powerpoint/2010/main" val="2689347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Informace že</a:t>
            </a:r>
            <a:r>
              <a:rPr lang="cs-CZ" baseline="0" dirty="0"/>
              <a:t> blokujeme nežádoucí stránky</a:t>
            </a:r>
            <a:endParaRPr lang="cs-CZ" dirty="0"/>
          </a:p>
          <a:p>
            <a:endParaRPr lang="cs-CZ" dirty="0"/>
          </a:p>
        </p:txBody>
      </p:sp>
      <p:sp>
        <p:nvSpPr>
          <p:cNvPr id="5" name="Zástupný symbol pro záhlaví 4">
            <a:extLst>
              <a:ext uri="{FF2B5EF4-FFF2-40B4-BE49-F238E27FC236}">
                <a16:creationId xmlns:a16="http://schemas.microsoft.com/office/drawing/2014/main" id="{FA235F4E-0BA9-A5EB-791A-A1ACE67D2FA6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Příloha I k SM 061 r. 04</a:t>
            </a:r>
          </a:p>
        </p:txBody>
      </p:sp>
    </p:spTree>
    <p:extLst>
      <p:ext uri="{BB962C8B-B14F-4D97-AF65-F5344CB8AC3E}">
        <p14:creationId xmlns:p14="http://schemas.microsoft.com/office/powerpoint/2010/main" val="2013257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modrý překrytí">
            <a:extLst>
              <a:ext uri="{FF2B5EF4-FFF2-40B4-BE49-F238E27FC236}">
                <a16:creationId xmlns:a16="http://schemas.microsoft.com/office/drawing/2014/main" id="{D83C9096-1A48-42DA-83C1-B560815EE672}"/>
              </a:ext>
            </a:extLst>
          </p:cNvPr>
          <p:cNvSpPr/>
          <p:nvPr userDrawn="1"/>
        </p:nvSpPr>
        <p:spPr>
          <a:xfrm>
            <a:off x="0" y="0"/>
            <a:ext cx="18288000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  <p:pic>
        <p:nvPicPr>
          <p:cNvPr id="23" name="Obrázek úvodní PNG 150 dpi">
            <a:extLst>
              <a:ext uri="{FF2B5EF4-FFF2-40B4-BE49-F238E27FC236}">
                <a16:creationId xmlns:a16="http://schemas.microsoft.com/office/drawing/2014/main" id="{EF92D3D1-88A9-4616-AF59-F57E3240B9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656936" y="3429"/>
            <a:ext cx="22627087" cy="13712571"/>
          </a:xfrm>
          <a:prstGeom prst="rect">
            <a:avLst/>
          </a:prstGeom>
        </p:spPr>
      </p:pic>
      <p:pic>
        <p:nvPicPr>
          <p:cNvPr id="14" name="Logo ÚJV bílé">
            <a:extLst>
              <a:ext uri="{FF2B5EF4-FFF2-40B4-BE49-F238E27FC236}">
                <a16:creationId xmlns:a16="http://schemas.microsoft.com/office/drawing/2014/main" id="{9986E738-6BA7-43C8-86E6-768952BC7D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5596557" y="1142074"/>
            <a:ext cx="2007525" cy="2007525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117684" y="8430850"/>
            <a:ext cx="9146105" cy="2713893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3750">
                <a:solidFill>
                  <a:schemeClr val="accent1"/>
                </a:solidFill>
              </a:defRPr>
            </a:lvl1pPr>
            <a:lvl2pPr marL="685783" indent="0" algn="ctr">
              <a:buNone/>
              <a:defRPr sz="3000"/>
            </a:lvl2pPr>
            <a:lvl3pPr marL="1371566" indent="0" algn="ctr">
              <a:buNone/>
              <a:defRPr sz="2700"/>
            </a:lvl3pPr>
            <a:lvl4pPr marL="2057348" indent="0" algn="ctr">
              <a:buNone/>
              <a:defRPr sz="2400"/>
            </a:lvl4pPr>
            <a:lvl5pPr marL="2743132" indent="0" algn="ctr">
              <a:buNone/>
              <a:defRPr sz="2400"/>
            </a:lvl5pPr>
            <a:lvl6pPr marL="3428915" indent="0" algn="ctr">
              <a:buNone/>
              <a:defRPr sz="2400"/>
            </a:lvl6pPr>
            <a:lvl7pPr marL="4114697" indent="0" algn="ctr">
              <a:buNone/>
              <a:defRPr sz="2400"/>
            </a:lvl7pPr>
            <a:lvl8pPr marL="4800480" indent="0" algn="ctr">
              <a:buNone/>
              <a:defRPr sz="2400"/>
            </a:lvl8pPr>
            <a:lvl9pPr marL="5486263" indent="0" algn="ctr">
              <a:buNone/>
              <a:defRPr sz="2400"/>
            </a:lvl9pPr>
          </a:lstStyle>
          <a:p>
            <a:r>
              <a:rPr lang="cs-CZ" dirty="0" err="1"/>
              <a:t>perex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90953" y="5082825"/>
            <a:ext cx="10872849" cy="3276589"/>
          </a:xfrm>
        </p:spPr>
        <p:txBody>
          <a:bodyPr anchor="b"/>
          <a:lstStyle>
            <a:lvl1pPr algn="r">
              <a:defRPr sz="4500" b="1" cap="none" baseline="0"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Název prezentace</a:t>
            </a:r>
            <a:endParaRPr lang="en-US" dirty="0"/>
          </a:p>
        </p:txBody>
      </p:sp>
      <p:cxnSp>
        <p:nvCxnSpPr>
          <p:cNvPr id="8" name="Nadpis úč. Y 19,77 cm" hidden="1">
            <a:extLst>
              <a:ext uri="{FF2B5EF4-FFF2-40B4-BE49-F238E27FC236}">
                <a16:creationId xmlns:a16="http://schemas.microsoft.com/office/drawing/2014/main" id="{88B9565B-62A0-498D-BE0C-ACB151C4AC59}"/>
              </a:ext>
            </a:extLst>
          </p:cNvPr>
          <p:cNvCxnSpPr/>
          <p:nvPr userDrawn="1"/>
        </p:nvCxnSpPr>
        <p:spPr>
          <a:xfrm>
            <a:off x="0" y="7117200"/>
            <a:ext cx="182871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odnadpis úč. Y 21,87 cm" hidden="1">
            <a:extLst>
              <a:ext uri="{FF2B5EF4-FFF2-40B4-BE49-F238E27FC236}">
                <a16:creationId xmlns:a16="http://schemas.microsoft.com/office/drawing/2014/main" id="{82F5B746-45EF-4FC4-8292-C3C9E4D84AC9}"/>
              </a:ext>
            </a:extLst>
          </p:cNvPr>
          <p:cNvCxnSpPr/>
          <p:nvPr userDrawn="1"/>
        </p:nvCxnSpPr>
        <p:spPr>
          <a:xfrm>
            <a:off x="0" y="7873200"/>
            <a:ext cx="182871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ÚJVúč. Y 34,33 cm" hidden="1">
            <a:extLst>
              <a:ext uri="{FF2B5EF4-FFF2-40B4-BE49-F238E27FC236}">
                <a16:creationId xmlns:a16="http://schemas.microsoft.com/office/drawing/2014/main" id="{C38E9742-C6C4-41B3-A5CB-F3C1C407B78A}"/>
              </a:ext>
            </a:extLst>
          </p:cNvPr>
          <p:cNvCxnSpPr/>
          <p:nvPr userDrawn="1"/>
        </p:nvCxnSpPr>
        <p:spPr>
          <a:xfrm>
            <a:off x="0" y="12358800"/>
            <a:ext cx="182871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ÚJV Řež zprava" hidden="1">
            <a:extLst>
              <a:ext uri="{FF2B5EF4-FFF2-40B4-BE49-F238E27FC236}">
                <a16:creationId xmlns:a16="http://schemas.microsoft.com/office/drawing/2014/main" id="{4B626BC1-FE80-442D-9B12-B16E4C619EE7}"/>
              </a:ext>
            </a:extLst>
          </p:cNvPr>
          <p:cNvCxnSpPr/>
          <p:nvPr userDrawn="1"/>
        </p:nvCxnSpPr>
        <p:spPr>
          <a:xfrm>
            <a:off x="16869600" y="166256"/>
            <a:ext cx="0" cy="136211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fický objekt 12">
            <a:extLst>
              <a:ext uri="{FF2B5EF4-FFF2-40B4-BE49-F238E27FC236}">
                <a16:creationId xmlns:a16="http://schemas.microsoft.com/office/drawing/2014/main" id="{1DEEA09D-629E-4618-ADDD-DEFFBCD0DBD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759713" y="11144743"/>
            <a:ext cx="6016181" cy="183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5872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114" userDrawn="1">
          <p15:clr>
            <a:srgbClr val="FBAE40"/>
          </p15:clr>
        </p15:guide>
        <p15:guide id="2" orient="horz" pos="4547" userDrawn="1">
          <p15:clr>
            <a:srgbClr val="FBAE40"/>
          </p15:clr>
        </p15:guide>
        <p15:guide id="3" orient="horz" pos="2483" userDrawn="1">
          <p15:clr>
            <a:srgbClr val="FBAE40"/>
          </p15:clr>
        </p15:guide>
        <p15:guide id="4" orient="horz" pos="4592" userDrawn="1">
          <p15:clr>
            <a:srgbClr val="FBAE40"/>
          </p15:clr>
        </p15:guide>
        <p15:guide id="5" orient="horz" pos="7314" userDrawn="1">
          <p15:clr>
            <a:srgbClr val="FBAE40"/>
          </p15:clr>
        </p15:guide>
        <p15:guide id="6" pos="10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0023-20E8-4FD9-A965-1A83554B2223}" type="datetime1">
              <a:rPr lang="cs-CZ" smtClean="0"/>
              <a:t>30.10.2025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4495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19B79-BDEA-49C5-B811-79D55BBA7EB3}" type="datetime1">
              <a:rPr lang="cs-CZ" smtClean="0"/>
              <a:t>30.10.2025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‹#›</a:t>
            </a:fld>
            <a:endParaRPr lang="cs-CZ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A83B0B1C-02E6-4D2C-A064-53902735381D}"/>
              </a:ext>
            </a:extLst>
          </p:cNvPr>
          <p:cNvSpPr/>
          <p:nvPr userDrawn="1"/>
        </p:nvSpPr>
        <p:spPr>
          <a:xfrm>
            <a:off x="866018" y="1676400"/>
            <a:ext cx="169032" cy="86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</p:spTree>
    <p:extLst>
      <p:ext uri="{BB962C8B-B14F-4D97-AF65-F5344CB8AC3E}">
        <p14:creationId xmlns:p14="http://schemas.microsoft.com/office/powerpoint/2010/main" val="546196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Závěrečný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modrý překrytí">
            <a:extLst>
              <a:ext uri="{FF2B5EF4-FFF2-40B4-BE49-F238E27FC236}">
                <a16:creationId xmlns:a16="http://schemas.microsoft.com/office/drawing/2014/main" id="{D83C9096-1A48-42DA-83C1-B560815EE672}"/>
              </a:ext>
            </a:extLst>
          </p:cNvPr>
          <p:cNvSpPr/>
          <p:nvPr userDrawn="1"/>
        </p:nvSpPr>
        <p:spPr>
          <a:xfrm>
            <a:off x="0" y="0"/>
            <a:ext cx="18288000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  <p:pic>
        <p:nvPicPr>
          <p:cNvPr id="4" name="Obrázek úvodní PNG 150 dpi">
            <a:extLst>
              <a:ext uri="{FF2B5EF4-FFF2-40B4-BE49-F238E27FC236}">
                <a16:creationId xmlns:a16="http://schemas.microsoft.com/office/drawing/2014/main" id="{127EB063-F239-434A-8F2A-D1D60ED820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-3657600" y="1719"/>
            <a:ext cx="21945600" cy="13712571"/>
          </a:xfrm>
          <a:prstGeom prst="rect">
            <a:avLst/>
          </a:prstGeom>
        </p:spPr>
      </p:pic>
      <p:pic>
        <p:nvPicPr>
          <p:cNvPr id="14" name="Logo ÚJV bílé">
            <a:extLst>
              <a:ext uri="{FF2B5EF4-FFF2-40B4-BE49-F238E27FC236}">
                <a16:creationId xmlns:a16="http://schemas.microsoft.com/office/drawing/2014/main" id="{9986E738-6BA7-43C8-86E6-768952BC7D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097306" y="10000727"/>
            <a:ext cx="1611630" cy="161163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09203" y="9514341"/>
            <a:ext cx="4242785" cy="3124799"/>
          </a:xfrm>
        </p:spPr>
        <p:txBody>
          <a:bodyPr anchor="ctr" anchorCtr="0"/>
          <a:lstStyle>
            <a:lvl1pPr marL="0" indent="0" algn="l">
              <a:spcBef>
                <a:spcPts val="0"/>
              </a:spcBef>
              <a:buNone/>
              <a:defRPr sz="2250">
                <a:solidFill>
                  <a:srgbClr val="0054A4"/>
                </a:solidFill>
              </a:defRPr>
            </a:lvl1pPr>
            <a:lvl2pPr marL="685783" indent="0" algn="ctr">
              <a:buNone/>
              <a:defRPr sz="3000"/>
            </a:lvl2pPr>
            <a:lvl3pPr marL="1371566" indent="0" algn="ctr">
              <a:buNone/>
              <a:defRPr sz="2700"/>
            </a:lvl3pPr>
            <a:lvl4pPr marL="2057348" indent="0" algn="ctr">
              <a:buNone/>
              <a:defRPr sz="2400"/>
            </a:lvl4pPr>
            <a:lvl5pPr marL="2743132" indent="0" algn="ctr">
              <a:buNone/>
              <a:defRPr sz="2400"/>
            </a:lvl5pPr>
            <a:lvl6pPr marL="3428915" indent="0" algn="ctr">
              <a:buNone/>
              <a:defRPr sz="2400"/>
            </a:lvl6pPr>
            <a:lvl7pPr marL="4114697" indent="0" algn="ctr">
              <a:buNone/>
              <a:defRPr sz="2400"/>
            </a:lvl7pPr>
            <a:lvl8pPr marL="4800480" indent="0" algn="ctr">
              <a:buNone/>
              <a:defRPr sz="2400"/>
            </a:lvl8pPr>
            <a:lvl9pPr marL="5486263" indent="0" algn="ctr">
              <a:buNone/>
              <a:defRPr sz="2400"/>
            </a:lvl9pPr>
          </a:lstStyle>
          <a:p>
            <a:r>
              <a:rPr lang="cs-CZ" dirty="0"/>
              <a:t>ÚJV Řež, a. s.</a:t>
            </a:r>
            <a:br>
              <a:rPr lang="cs-CZ" dirty="0"/>
            </a:br>
            <a:r>
              <a:rPr lang="cs-CZ" dirty="0"/>
              <a:t>Hlavní 130, Řež</a:t>
            </a:r>
            <a:br>
              <a:rPr lang="cs-CZ" dirty="0"/>
            </a:br>
            <a:r>
              <a:rPr lang="cs-CZ" dirty="0"/>
              <a:t>250 68 Husinec</a:t>
            </a:r>
            <a:r>
              <a:rPr lang="en-IE" dirty="0"/>
              <a:t>, Czech Republic</a:t>
            </a:r>
            <a:br>
              <a:rPr lang="cs-CZ" dirty="0"/>
            </a:br>
            <a:br>
              <a:rPr lang="cs-CZ" dirty="0"/>
            </a:br>
            <a:r>
              <a:rPr lang="cs-CZ" dirty="0"/>
              <a:t>e-mail: sales@ujv.cz</a:t>
            </a:r>
            <a:r>
              <a:rPr lang="en-IE" dirty="0"/>
              <a:t> </a:t>
            </a:r>
          </a:p>
          <a:p>
            <a:r>
              <a:rPr lang="en-IE" dirty="0"/>
              <a:t>www.ujv.cz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40647" y="3941779"/>
            <a:ext cx="8938016" cy="3276589"/>
          </a:xfrm>
        </p:spPr>
        <p:txBody>
          <a:bodyPr anchor="b"/>
          <a:lstStyle>
            <a:lvl1pPr algn="l">
              <a:defRPr sz="3750" b="1" cap="none" baseline="0">
                <a:solidFill>
                  <a:srgbClr val="0054A4"/>
                </a:solidFill>
              </a:defRPr>
            </a:lvl1pPr>
          </a:lstStyle>
          <a:p>
            <a:r>
              <a:rPr lang="cs-CZ" dirty="0"/>
              <a:t>Poděkování za pozornost / kontakt</a:t>
            </a:r>
            <a:endParaRPr lang="en-US" dirty="0"/>
          </a:p>
        </p:txBody>
      </p:sp>
      <p:cxnSp>
        <p:nvCxnSpPr>
          <p:cNvPr id="8" name="Nadpis úč. Y 19,77 cm" hidden="1">
            <a:extLst>
              <a:ext uri="{FF2B5EF4-FFF2-40B4-BE49-F238E27FC236}">
                <a16:creationId xmlns:a16="http://schemas.microsoft.com/office/drawing/2014/main" id="{88B9565B-62A0-498D-BE0C-ACB151C4AC59}"/>
              </a:ext>
            </a:extLst>
          </p:cNvPr>
          <p:cNvCxnSpPr/>
          <p:nvPr userDrawn="1"/>
        </p:nvCxnSpPr>
        <p:spPr>
          <a:xfrm>
            <a:off x="0" y="7117200"/>
            <a:ext cx="182871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odnadpis úč. Y 21,87 cm" hidden="1">
            <a:extLst>
              <a:ext uri="{FF2B5EF4-FFF2-40B4-BE49-F238E27FC236}">
                <a16:creationId xmlns:a16="http://schemas.microsoft.com/office/drawing/2014/main" id="{82F5B746-45EF-4FC4-8292-C3C9E4D84AC9}"/>
              </a:ext>
            </a:extLst>
          </p:cNvPr>
          <p:cNvCxnSpPr/>
          <p:nvPr userDrawn="1"/>
        </p:nvCxnSpPr>
        <p:spPr>
          <a:xfrm>
            <a:off x="0" y="7873200"/>
            <a:ext cx="182871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ÚJVúč. Y 34,33 cm" hidden="1">
            <a:extLst>
              <a:ext uri="{FF2B5EF4-FFF2-40B4-BE49-F238E27FC236}">
                <a16:creationId xmlns:a16="http://schemas.microsoft.com/office/drawing/2014/main" id="{C38E9742-C6C4-41B3-A5CB-F3C1C407B78A}"/>
              </a:ext>
            </a:extLst>
          </p:cNvPr>
          <p:cNvCxnSpPr/>
          <p:nvPr userDrawn="1"/>
        </p:nvCxnSpPr>
        <p:spPr>
          <a:xfrm>
            <a:off x="0" y="12358800"/>
            <a:ext cx="182871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ÚJV Řež zprava" hidden="1">
            <a:extLst>
              <a:ext uri="{FF2B5EF4-FFF2-40B4-BE49-F238E27FC236}">
                <a16:creationId xmlns:a16="http://schemas.microsoft.com/office/drawing/2014/main" id="{4B626BC1-FE80-442D-9B12-B16E4C619EE7}"/>
              </a:ext>
            </a:extLst>
          </p:cNvPr>
          <p:cNvCxnSpPr/>
          <p:nvPr userDrawn="1"/>
        </p:nvCxnSpPr>
        <p:spPr>
          <a:xfrm>
            <a:off x="16869600" y="166256"/>
            <a:ext cx="0" cy="136211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9A5FF704-0D94-401A-B754-6C127BC89975}"/>
              </a:ext>
            </a:extLst>
          </p:cNvPr>
          <p:cNvCxnSpPr>
            <a:cxnSpLocks/>
          </p:cNvCxnSpPr>
          <p:nvPr userDrawn="1"/>
        </p:nvCxnSpPr>
        <p:spPr>
          <a:xfrm>
            <a:off x="3245726" y="9547480"/>
            <a:ext cx="0" cy="3058510"/>
          </a:xfrm>
          <a:prstGeom prst="line">
            <a:avLst/>
          </a:prstGeom>
          <a:ln>
            <a:solidFill>
              <a:srgbClr val="0054A4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8" name="Grafický objekt 17">
            <a:extLst>
              <a:ext uri="{FF2B5EF4-FFF2-40B4-BE49-F238E27FC236}">
                <a16:creationId xmlns:a16="http://schemas.microsoft.com/office/drawing/2014/main" id="{33B5F172-A72F-4E5B-8238-778D76F4E42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119552" y="10056502"/>
            <a:ext cx="4574286" cy="1393317"/>
          </a:xfrm>
          <a:prstGeom prst="rect">
            <a:avLst/>
          </a:prstGeom>
        </p:spPr>
      </p:pic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A356885B-E78D-490F-B9F2-D5AC9B7A49FF}"/>
              </a:ext>
            </a:extLst>
          </p:cNvPr>
          <p:cNvCxnSpPr>
            <a:cxnSpLocks/>
          </p:cNvCxnSpPr>
          <p:nvPr userDrawn="1"/>
        </p:nvCxnSpPr>
        <p:spPr>
          <a:xfrm>
            <a:off x="9573256" y="9547480"/>
            <a:ext cx="0" cy="3058510"/>
          </a:xfrm>
          <a:prstGeom prst="line">
            <a:avLst/>
          </a:prstGeom>
          <a:ln>
            <a:solidFill>
              <a:srgbClr val="0054A4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3789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15" userDrawn="1">
          <p15:clr>
            <a:srgbClr val="FBAE40"/>
          </p15:clr>
        </p15:guide>
        <p15:guide id="2" orient="horz" pos="4547" userDrawn="1">
          <p15:clr>
            <a:srgbClr val="FBAE40"/>
          </p15:clr>
        </p15:guide>
        <p15:guide id="3" orient="horz" pos="2483" userDrawn="1">
          <p15:clr>
            <a:srgbClr val="FBAE40"/>
          </p15:clr>
        </p15:guide>
        <p15:guide id="4" orient="horz" pos="4592" userDrawn="1">
          <p15:clr>
            <a:srgbClr val="FBAE40"/>
          </p15:clr>
        </p15:guide>
        <p15:guide id="5" orient="horz" pos="7314" userDrawn="1">
          <p15:clr>
            <a:srgbClr val="FBAE40"/>
          </p15:clr>
        </p15:guide>
        <p15:guide id="6" pos="647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F897-294E-4845-A323-0149FB47FB12}" type="datetime1">
              <a:rPr lang="cs-CZ" smtClean="0"/>
              <a:t>30.10.2025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0421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0645" y="3473455"/>
            <a:ext cx="6182917" cy="9217025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7953" y="3473455"/>
            <a:ext cx="6156722" cy="9217025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0A81-8B40-4743-B4B5-C089AB3CBDB5}" type="datetime1">
              <a:rPr lang="cs-CZ" smtClean="0"/>
              <a:t>30.10.2025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3547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12" userDrawn="1">
          <p15:clr>
            <a:srgbClr val="FBAE40"/>
          </p15:clr>
        </p15:guide>
        <p15:guide id="2" pos="4739" userDrawn="1">
          <p15:clr>
            <a:srgbClr val="FBAE40"/>
          </p15:clr>
        </p15:guide>
        <p15:guide id="3" pos="528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340644" y="3473449"/>
            <a:ext cx="6182916" cy="828675"/>
          </a:xfrm>
        </p:spPr>
        <p:txBody>
          <a:bodyPr anchor="t" anchorCtr="0">
            <a:no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685783" indent="0">
              <a:buNone/>
              <a:defRPr sz="3000" b="1"/>
            </a:lvl2pPr>
            <a:lvl3pPr marL="1371566" indent="0">
              <a:buNone/>
              <a:defRPr sz="2700" b="1"/>
            </a:lvl3pPr>
            <a:lvl4pPr marL="2057348" indent="0">
              <a:buNone/>
              <a:defRPr sz="2400" b="1"/>
            </a:lvl4pPr>
            <a:lvl5pPr marL="2743132" indent="0">
              <a:buNone/>
              <a:defRPr sz="2400" b="1"/>
            </a:lvl5pPr>
            <a:lvl6pPr marL="3428915" indent="0">
              <a:buNone/>
              <a:defRPr sz="2400" b="1"/>
            </a:lvl6pPr>
            <a:lvl7pPr marL="4114697" indent="0">
              <a:buNone/>
              <a:defRPr sz="2400" b="1"/>
            </a:lvl7pPr>
            <a:lvl8pPr marL="4800480" indent="0">
              <a:buNone/>
              <a:defRPr sz="2400" b="1"/>
            </a:lvl8pPr>
            <a:lvl9pPr marL="5486263" indent="0">
              <a:buNone/>
              <a:defRPr sz="2400" b="1"/>
            </a:lvl9pPr>
          </a:lstStyle>
          <a:p>
            <a:pPr lvl="0"/>
            <a:r>
              <a:rPr lang="cs-CZ" dirty="0"/>
              <a:t>Podnadpis</a:t>
            </a:r>
            <a:br>
              <a:rPr lang="cs-CZ" dirty="0"/>
            </a:br>
            <a:endParaRPr lang="cs-CZ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0644" y="4373568"/>
            <a:ext cx="6182916" cy="8316911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8387956" y="3473450"/>
            <a:ext cx="6156719" cy="828674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685783" indent="0">
              <a:buNone/>
              <a:defRPr sz="3000" b="1"/>
            </a:lvl2pPr>
            <a:lvl3pPr marL="1371566" indent="0">
              <a:buNone/>
              <a:defRPr sz="2700" b="1"/>
            </a:lvl3pPr>
            <a:lvl4pPr marL="2057348" indent="0">
              <a:buNone/>
              <a:defRPr sz="2400" b="1"/>
            </a:lvl4pPr>
            <a:lvl5pPr marL="2743132" indent="0">
              <a:buNone/>
              <a:defRPr sz="2400" b="1"/>
            </a:lvl5pPr>
            <a:lvl6pPr marL="3428915" indent="0">
              <a:buNone/>
              <a:defRPr sz="2400" b="1"/>
            </a:lvl6pPr>
            <a:lvl7pPr marL="4114697" indent="0">
              <a:buNone/>
              <a:defRPr sz="2400" b="1"/>
            </a:lvl7pPr>
            <a:lvl8pPr marL="4800480" indent="0">
              <a:buNone/>
              <a:defRPr sz="2400" b="1"/>
            </a:lvl8pPr>
            <a:lvl9pPr marL="5486263" indent="0">
              <a:buNone/>
              <a:defRPr sz="2400" b="1"/>
            </a:lvl9pPr>
          </a:lstStyle>
          <a:p>
            <a:pPr lvl="0"/>
            <a:r>
              <a:rPr lang="cs-CZ" dirty="0"/>
              <a:t>Podnadpis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87956" y="4373568"/>
            <a:ext cx="6156719" cy="8316911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5B594-4D5F-46BC-8F7A-788AA3B46058}" type="datetime1">
              <a:rPr lang="cs-CZ" smtClean="0"/>
              <a:t>30.10.2025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Nadpis 9">
            <a:extLst>
              <a:ext uri="{FF2B5EF4-FFF2-40B4-BE49-F238E27FC236}">
                <a16:creationId xmlns:a16="http://schemas.microsoft.com/office/drawing/2014/main" id="{48C3D6D1-FB82-4DBD-895E-044A3319E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45361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739" userDrawn="1">
          <p15:clr>
            <a:srgbClr val="FBAE40"/>
          </p15:clr>
        </p15:guide>
        <p15:guide id="2" pos="5012" userDrawn="1">
          <p15:clr>
            <a:srgbClr val="FBAE40"/>
          </p15:clr>
        </p15:guide>
        <p15:guide id="3" pos="5284" userDrawn="1">
          <p15:clr>
            <a:srgbClr val="FBAE40"/>
          </p15:clr>
        </p15:guide>
        <p15:guide id="4" orient="horz" pos="2188" userDrawn="1">
          <p15:clr>
            <a:srgbClr val="FBAE40"/>
          </p15:clr>
        </p15:guide>
        <p15:guide id="5" orient="horz" pos="2710" userDrawn="1">
          <p15:clr>
            <a:srgbClr val="FBAE40"/>
          </p15:clr>
        </p15:guide>
        <p15:guide id="6" orient="horz" pos="275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4FAE8-F97B-4497-8F16-77AFA80F88B0}" type="datetime1">
              <a:rPr lang="cs-CZ" smtClean="0"/>
              <a:t>30.10.2025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symbol obrázku 6">
            <a:extLst>
              <a:ext uri="{FF2B5EF4-FFF2-40B4-BE49-F238E27FC236}">
                <a16:creationId xmlns:a16="http://schemas.microsoft.com/office/drawing/2014/main" id="{A4195BD7-0890-45CE-B522-E314CB6D26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0646" y="3473455"/>
            <a:ext cx="13204031" cy="8677275"/>
          </a:xfrm>
        </p:spPr>
        <p:txBody>
          <a:bodyPr/>
          <a:lstStyle/>
          <a:p>
            <a:r>
              <a:rPr lang="cs-CZ"/>
              <a:t>Kliknutím na ikonu přidáte obrázek.</a:t>
            </a:r>
          </a:p>
        </p:txBody>
      </p:sp>
    </p:spTree>
    <p:extLst>
      <p:ext uri="{BB962C8B-B14F-4D97-AF65-F5344CB8AC3E}">
        <p14:creationId xmlns:p14="http://schemas.microsoft.com/office/powerpoint/2010/main" val="3837888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344" userDrawn="1">
          <p15:clr>
            <a:srgbClr val="FBAE40"/>
          </p15:clr>
        </p15:guide>
        <p15:guide id="2" orient="horz" pos="4819" userDrawn="1">
          <p15:clr>
            <a:srgbClr val="FBAE40"/>
          </p15:clr>
        </p15:guide>
        <p15:guide id="3" orient="horz" pos="5023" userDrawn="1">
          <p15:clr>
            <a:srgbClr val="FBAE40"/>
          </p15:clr>
        </p15:guide>
        <p15:guide id="4" orient="horz" pos="7654" userDrawn="1">
          <p15:clr>
            <a:srgbClr val="FBAE40"/>
          </p15:clr>
        </p15:guide>
        <p15:guide id="5" orient="horz" pos="2188" userDrawn="1">
          <p15:clr>
            <a:srgbClr val="FBAE40"/>
          </p15:clr>
        </p15:guide>
        <p15:guide id="6" pos="377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dva obrázky s po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A19C-90BD-43F0-96A1-2BD32DFCC4AE}" type="datetime1">
              <a:rPr lang="cs-CZ" smtClean="0"/>
              <a:t>30.10.2025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symbol obrázku 6">
            <a:extLst>
              <a:ext uri="{FF2B5EF4-FFF2-40B4-BE49-F238E27FC236}">
                <a16:creationId xmlns:a16="http://schemas.microsoft.com/office/drawing/2014/main" id="{A4195BD7-0890-45CE-B522-E314CB6D26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0644" y="3473455"/>
            <a:ext cx="3968354" cy="4172399"/>
          </a:xfrm>
        </p:spPr>
        <p:txBody>
          <a:bodyPr/>
          <a:lstStyle/>
          <a:p>
            <a:r>
              <a:rPr lang="cs-CZ"/>
              <a:t>Kliknutím na ikonu přidáte obrázek.</a:t>
            </a:r>
          </a:p>
        </p:txBody>
      </p:sp>
      <p:sp>
        <p:nvSpPr>
          <p:cNvPr id="8" name="Zástupný symbol obrázku 6">
            <a:extLst>
              <a:ext uri="{FF2B5EF4-FFF2-40B4-BE49-F238E27FC236}">
                <a16:creationId xmlns:a16="http://schemas.microsoft.com/office/drawing/2014/main" id="{AA9536F5-5E7B-4B77-BD13-9B7A48ACE5D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41900" y="7974013"/>
            <a:ext cx="3950100" cy="41724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2" name="Zástupný text 11">
            <a:extLst>
              <a:ext uri="{FF2B5EF4-FFF2-40B4-BE49-F238E27FC236}">
                <a16:creationId xmlns:a16="http://schemas.microsoft.com/office/drawing/2014/main" id="{D6A5D400-4F98-47C2-972B-CABAD2E2373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984081" y="3473450"/>
            <a:ext cx="8560594" cy="417195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/>
            </a:lvl1pPr>
            <a:lvl2pPr marL="161996">
              <a:spcBef>
                <a:spcPts val="0"/>
              </a:spcBef>
              <a:defRPr/>
            </a:lvl2pPr>
            <a:lvl3pPr marL="323992">
              <a:spcBef>
                <a:spcPts val="0"/>
              </a:spcBef>
              <a:defRPr/>
            </a:lvl3pPr>
            <a:lvl4pPr marL="485988">
              <a:spcBef>
                <a:spcPts val="0"/>
              </a:spcBef>
              <a:defRPr/>
            </a:lvl4pPr>
            <a:lvl5pPr marL="647984">
              <a:spcBef>
                <a:spcPts val="0"/>
              </a:spcBef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13" name="Zástupný text 11">
            <a:extLst>
              <a:ext uri="{FF2B5EF4-FFF2-40B4-BE49-F238E27FC236}">
                <a16:creationId xmlns:a16="http://schemas.microsoft.com/office/drawing/2014/main" id="{512AADCF-F27A-47D4-9C63-0574881FE64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984081" y="7974000"/>
            <a:ext cx="8560594" cy="417195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/>
            </a:lvl1pPr>
            <a:lvl2pPr marL="161996">
              <a:spcBef>
                <a:spcPts val="0"/>
              </a:spcBef>
              <a:defRPr/>
            </a:lvl2pPr>
            <a:lvl3pPr marL="323992">
              <a:spcBef>
                <a:spcPts val="0"/>
              </a:spcBef>
              <a:defRPr/>
            </a:lvl3pPr>
            <a:lvl4pPr marL="485988">
              <a:spcBef>
                <a:spcPts val="0"/>
              </a:spcBef>
              <a:defRPr/>
            </a:lvl4pPr>
            <a:lvl5pPr marL="647984">
              <a:spcBef>
                <a:spcPts val="0"/>
              </a:spcBef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63593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344" userDrawn="1">
          <p15:clr>
            <a:srgbClr val="FBAE40"/>
          </p15:clr>
        </p15:guide>
        <p15:guide id="2" orient="horz" pos="4819" userDrawn="1">
          <p15:clr>
            <a:srgbClr val="FBAE40"/>
          </p15:clr>
        </p15:guide>
        <p15:guide id="3" orient="horz" pos="5023" userDrawn="1">
          <p15:clr>
            <a:srgbClr val="FBAE40"/>
          </p15:clr>
        </p15:guide>
        <p15:guide id="4" orient="horz" pos="7654" userDrawn="1">
          <p15:clr>
            <a:srgbClr val="FBAE40"/>
          </p15:clr>
        </p15:guide>
        <p15:guide id="5" orient="horz" pos="2188" userDrawn="1">
          <p15:clr>
            <a:srgbClr val="FBAE40"/>
          </p15:clr>
        </p15:guide>
        <p15:guide id="6" pos="377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rázky s po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2A5C-307F-48B4-9672-1F0FFAB75272}" type="datetime1">
              <a:rPr lang="cs-CZ" smtClean="0"/>
              <a:t>30.10.2025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symbol obrázku 6">
            <a:extLst>
              <a:ext uri="{FF2B5EF4-FFF2-40B4-BE49-F238E27FC236}">
                <a16:creationId xmlns:a16="http://schemas.microsoft.com/office/drawing/2014/main" id="{A4195BD7-0890-45CE-B522-E314CB6D26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0644" y="2681293"/>
            <a:ext cx="3968354" cy="4172399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8" name="Zástupný symbol obrázku 6">
            <a:extLst>
              <a:ext uri="{FF2B5EF4-FFF2-40B4-BE49-F238E27FC236}">
                <a16:creationId xmlns:a16="http://schemas.microsoft.com/office/drawing/2014/main" id="{AA9536F5-5E7B-4B77-BD13-9B7A48ACE5D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41900" y="7181851"/>
            <a:ext cx="3950100" cy="41724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2" name="Zástupný text 11">
            <a:extLst>
              <a:ext uri="{FF2B5EF4-FFF2-40B4-BE49-F238E27FC236}">
                <a16:creationId xmlns:a16="http://schemas.microsoft.com/office/drawing/2014/main" id="{D6A5D400-4F98-47C2-972B-CABAD2E2373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984081" y="2681288"/>
            <a:ext cx="8560594" cy="417195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/>
            </a:lvl1pPr>
            <a:lvl2pPr marL="161996">
              <a:spcBef>
                <a:spcPts val="0"/>
              </a:spcBef>
              <a:defRPr/>
            </a:lvl2pPr>
            <a:lvl3pPr marL="323992">
              <a:spcBef>
                <a:spcPts val="0"/>
              </a:spcBef>
              <a:defRPr/>
            </a:lvl3pPr>
            <a:lvl4pPr marL="485988">
              <a:spcBef>
                <a:spcPts val="0"/>
              </a:spcBef>
              <a:defRPr/>
            </a:lvl4pPr>
            <a:lvl5pPr marL="647984">
              <a:spcBef>
                <a:spcPts val="0"/>
              </a:spcBef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13" name="Zástupný text 11">
            <a:extLst>
              <a:ext uri="{FF2B5EF4-FFF2-40B4-BE49-F238E27FC236}">
                <a16:creationId xmlns:a16="http://schemas.microsoft.com/office/drawing/2014/main" id="{512AADCF-F27A-47D4-9C63-0574881FE64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984081" y="7181838"/>
            <a:ext cx="8560594" cy="417195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/>
            </a:lvl1pPr>
            <a:lvl2pPr marL="161996">
              <a:spcBef>
                <a:spcPts val="0"/>
              </a:spcBef>
              <a:defRPr/>
            </a:lvl2pPr>
            <a:lvl3pPr marL="323992">
              <a:spcBef>
                <a:spcPts val="0"/>
              </a:spcBef>
              <a:defRPr/>
            </a:lvl3pPr>
            <a:lvl4pPr marL="485988">
              <a:spcBef>
                <a:spcPts val="0"/>
              </a:spcBef>
              <a:defRPr/>
            </a:lvl4pPr>
            <a:lvl5pPr marL="647984">
              <a:spcBef>
                <a:spcPts val="0"/>
              </a:spcBef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34627711-752B-4F4A-A559-5A244C919FC7}"/>
              </a:ext>
            </a:extLst>
          </p:cNvPr>
          <p:cNvSpPr/>
          <p:nvPr userDrawn="1"/>
        </p:nvSpPr>
        <p:spPr>
          <a:xfrm>
            <a:off x="852057" y="1717968"/>
            <a:ext cx="173182" cy="7481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</p:spTree>
    <p:extLst>
      <p:ext uri="{BB962C8B-B14F-4D97-AF65-F5344CB8AC3E}">
        <p14:creationId xmlns:p14="http://schemas.microsoft.com/office/powerpoint/2010/main" val="1988151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344" userDrawn="1">
          <p15:clr>
            <a:srgbClr val="FBAE40"/>
          </p15:clr>
        </p15:guide>
        <p15:guide id="2" orient="horz" pos="4524" userDrawn="1">
          <p15:clr>
            <a:srgbClr val="FBAE40"/>
          </p15:clr>
        </p15:guide>
        <p15:guide id="3" orient="horz" pos="7155" userDrawn="1">
          <p15:clr>
            <a:srgbClr val="FBAE40"/>
          </p15:clr>
        </p15:guide>
        <p15:guide id="5" orient="horz" pos="4320" userDrawn="1">
          <p15:clr>
            <a:srgbClr val="FBAE40"/>
          </p15:clr>
        </p15:guide>
        <p15:guide id="6" pos="3770" userDrawn="1">
          <p15:clr>
            <a:srgbClr val="FBAE40"/>
          </p15:clr>
        </p15:guide>
        <p15:guide id="7" orient="horz" pos="168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8E26D-C0DF-4594-A139-DF2864810BA6}" type="datetime1">
              <a:rPr lang="cs-CZ" smtClean="0"/>
              <a:t>30.10.2025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1951D3CE-EA90-46CF-97BB-1813DC6CC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0644" y="1025526"/>
            <a:ext cx="6182916" cy="2124075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1D95A4CB-B7C1-4287-B3C9-B76FC2314F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40644" y="3473455"/>
            <a:ext cx="6182916" cy="842486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2" name="Zástupný symbol obrázku 11">
            <a:extLst>
              <a:ext uri="{FF2B5EF4-FFF2-40B4-BE49-F238E27FC236}">
                <a16:creationId xmlns:a16="http://schemas.microsoft.com/office/drawing/2014/main" id="{5C6EC824-1314-4A28-B54C-302E5743F0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387955" y="1025525"/>
            <a:ext cx="6750844" cy="10872788"/>
          </a:xfrm>
        </p:spPr>
        <p:txBody>
          <a:bodyPr/>
          <a:lstStyle/>
          <a:p>
            <a:r>
              <a:rPr lang="cs-CZ"/>
              <a:t>Kliknutím na ikonu přidáte obrázek.</a:t>
            </a:r>
          </a:p>
        </p:txBody>
      </p:sp>
    </p:spTree>
    <p:extLst>
      <p:ext uri="{BB962C8B-B14F-4D97-AF65-F5344CB8AC3E}">
        <p14:creationId xmlns:p14="http://schemas.microsoft.com/office/powerpoint/2010/main" val="14039856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739" userDrawn="1">
          <p15:clr>
            <a:srgbClr val="FBAE40"/>
          </p15:clr>
        </p15:guide>
        <p15:guide id="2" pos="5012" userDrawn="1">
          <p15:clr>
            <a:srgbClr val="FBAE40"/>
          </p15:clr>
        </p15:guide>
        <p15:guide id="3" pos="5284" userDrawn="1">
          <p15:clr>
            <a:srgbClr val="FBAE40"/>
          </p15:clr>
        </p15:guide>
        <p15:guide id="4" pos="9536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45C2A-08AB-4B29-B3BB-F117D0F2D775}" type="datetime1">
              <a:rPr lang="cs-CZ" smtClean="0"/>
              <a:t>30.10.2025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D2996BAB-F318-4542-8C55-F497D5090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0644" y="1025526"/>
            <a:ext cx="6182916" cy="2124075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0" name="Zástupný obsah 9">
            <a:extLst>
              <a:ext uri="{FF2B5EF4-FFF2-40B4-BE49-F238E27FC236}">
                <a16:creationId xmlns:a16="http://schemas.microsoft.com/office/drawing/2014/main" id="{38DB0493-DC13-44F2-A3D8-2226DF88B84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7955" y="1025525"/>
            <a:ext cx="6750844" cy="108727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2" name="Zástupný text 11">
            <a:extLst>
              <a:ext uri="{FF2B5EF4-FFF2-40B4-BE49-F238E27FC236}">
                <a16:creationId xmlns:a16="http://schemas.microsoft.com/office/drawing/2014/main" id="{A3AD5018-6B65-465B-94AA-259D9E90623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40644" y="3473455"/>
            <a:ext cx="6182916" cy="842486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0993124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739" userDrawn="1">
          <p15:clr>
            <a:srgbClr val="FBAE40"/>
          </p15:clr>
        </p15:guide>
        <p15:guide id="2" pos="5012" userDrawn="1">
          <p15:clr>
            <a:srgbClr val="FBAE40"/>
          </p15:clr>
        </p15:guide>
        <p15:guide id="3" pos="5284" userDrawn="1">
          <p15:clr>
            <a:srgbClr val="FBAE40"/>
          </p15:clr>
        </p15:guide>
        <p15:guide id="4" pos="955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ruh boční PNG 150 dpi">
            <a:extLst>
              <a:ext uri="{FF2B5EF4-FFF2-40B4-BE49-F238E27FC236}">
                <a16:creationId xmlns:a16="http://schemas.microsoft.com/office/drawing/2014/main" id="{2A2BFC34-0348-4800-86ED-7EBCA71CB016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596558" y="695573"/>
            <a:ext cx="2689705" cy="13020431"/>
          </a:xfrm>
          <a:prstGeom prst="rect">
            <a:avLst/>
          </a:prstGeom>
        </p:spPr>
      </p:pic>
      <p:cxnSp>
        <p:nvCxnSpPr>
          <p:cNvPr id="14" name="Svislá linka bílá u paginace">
            <a:extLst>
              <a:ext uri="{FF2B5EF4-FFF2-40B4-BE49-F238E27FC236}">
                <a16:creationId xmlns:a16="http://schemas.microsoft.com/office/drawing/2014/main" id="{38FC4587-B0A5-4950-B02B-779E95E405B7}"/>
              </a:ext>
            </a:extLst>
          </p:cNvPr>
          <p:cNvCxnSpPr/>
          <p:nvPr userDrawn="1"/>
        </p:nvCxnSpPr>
        <p:spPr>
          <a:xfrm>
            <a:off x="17725500" y="11566800"/>
            <a:ext cx="0" cy="871200"/>
          </a:xfrm>
          <a:prstGeom prst="line">
            <a:avLst/>
          </a:prstGeom>
          <a:ln w="25400">
            <a:solidFill>
              <a:srgbClr val="0054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vislá linka u nadpisu">
            <a:extLst>
              <a:ext uri="{FF2B5EF4-FFF2-40B4-BE49-F238E27FC236}">
                <a16:creationId xmlns:a16="http://schemas.microsoft.com/office/drawing/2014/main" id="{C49F2B45-138B-42B0-BF52-D105E193C92A}"/>
              </a:ext>
            </a:extLst>
          </p:cNvPr>
          <p:cNvCxnSpPr>
            <a:cxnSpLocks/>
          </p:cNvCxnSpPr>
          <p:nvPr userDrawn="1"/>
        </p:nvCxnSpPr>
        <p:spPr>
          <a:xfrm>
            <a:off x="945000" y="1679032"/>
            <a:ext cx="0" cy="807331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0645" y="1025526"/>
            <a:ext cx="13204029" cy="212407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0646" y="3473451"/>
            <a:ext cx="13204031" cy="92170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40644" y="13230225"/>
            <a:ext cx="1890000" cy="48577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5CE48-11A2-4AB1-8B42-8FAF697BE6BD}" type="datetime1">
              <a:rPr lang="cs-CZ" smtClean="0"/>
              <a:t>30.10.2025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0646" y="13230225"/>
            <a:ext cx="11314031" cy="48577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015858" y="11566805"/>
            <a:ext cx="1406126" cy="87119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5400" b="1">
                <a:solidFill>
                  <a:srgbClr val="0054A4"/>
                </a:solidFill>
              </a:defRPr>
            </a:lvl1pPr>
          </a:lstStyle>
          <a:p>
            <a:fld id="{E5DA22FA-421E-4FA0-BBDE-AE379348C7F1}" type="slidenum">
              <a:rPr lang="cs-CZ" smtClean="0"/>
              <a:pPr/>
              <a:t>‹#›</a:t>
            </a:fld>
            <a:endParaRPr lang="cs-CZ" dirty="0"/>
          </a:p>
        </p:txBody>
      </p:sp>
      <p:cxnSp>
        <p:nvCxnSpPr>
          <p:cNvPr id="8" name="L okraj X 4,94 cm vod. -28,9" hidden="1">
            <a:extLst>
              <a:ext uri="{FF2B5EF4-FFF2-40B4-BE49-F238E27FC236}">
                <a16:creationId xmlns:a16="http://schemas.microsoft.com/office/drawing/2014/main" id="{A3689D13-E1A7-41A6-B731-E5340353CEB6}"/>
              </a:ext>
            </a:extLst>
          </p:cNvPr>
          <p:cNvCxnSpPr/>
          <p:nvPr userDrawn="1"/>
        </p:nvCxnSpPr>
        <p:spPr>
          <a:xfrm>
            <a:off x="1333800" y="0"/>
            <a:ext cx="0" cy="13716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Nadpis úč. Y 6,33 cm" hidden="1">
            <a:extLst>
              <a:ext uri="{FF2B5EF4-FFF2-40B4-BE49-F238E27FC236}">
                <a16:creationId xmlns:a16="http://schemas.microsoft.com/office/drawing/2014/main" id="{B14CCCB8-2EDB-449B-A7EC-14BF0575746B}"/>
              </a:ext>
            </a:extLst>
          </p:cNvPr>
          <p:cNvCxnSpPr/>
          <p:nvPr userDrawn="1"/>
        </p:nvCxnSpPr>
        <p:spPr>
          <a:xfrm>
            <a:off x="0" y="2278800"/>
            <a:ext cx="18288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Text úč. Y 11,79 cm" hidden="1">
            <a:extLst>
              <a:ext uri="{FF2B5EF4-FFF2-40B4-BE49-F238E27FC236}">
                <a16:creationId xmlns:a16="http://schemas.microsoft.com/office/drawing/2014/main" id="{2514243B-5626-4936-9144-86BA14537F01}"/>
              </a:ext>
            </a:extLst>
          </p:cNvPr>
          <p:cNvCxnSpPr/>
          <p:nvPr userDrawn="1"/>
        </p:nvCxnSpPr>
        <p:spPr>
          <a:xfrm>
            <a:off x="0" y="4244400"/>
            <a:ext cx="18288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aginace úč. Y 34,23 cm" hidden="1">
            <a:extLst>
              <a:ext uri="{FF2B5EF4-FFF2-40B4-BE49-F238E27FC236}">
                <a16:creationId xmlns:a16="http://schemas.microsoft.com/office/drawing/2014/main" id="{DA01E952-750C-479E-B5E9-6791C6A62CA8}"/>
              </a:ext>
            </a:extLst>
          </p:cNvPr>
          <p:cNvCxnSpPr/>
          <p:nvPr userDrawn="1"/>
        </p:nvCxnSpPr>
        <p:spPr>
          <a:xfrm>
            <a:off x="0" y="12322800"/>
            <a:ext cx="18288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aginace zprava X 64,38 cm" hidden="1">
            <a:extLst>
              <a:ext uri="{FF2B5EF4-FFF2-40B4-BE49-F238E27FC236}">
                <a16:creationId xmlns:a16="http://schemas.microsoft.com/office/drawing/2014/main" id="{A7B98C56-F7E2-4B6C-B9C2-105C58736980}"/>
              </a:ext>
            </a:extLst>
          </p:cNvPr>
          <p:cNvCxnSpPr/>
          <p:nvPr userDrawn="1"/>
        </p:nvCxnSpPr>
        <p:spPr>
          <a:xfrm>
            <a:off x="17382600" y="0"/>
            <a:ext cx="0" cy="13716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H okraj úč. Y 9,66 cm vod. -9,4" hidden="1">
            <a:extLst>
              <a:ext uri="{FF2B5EF4-FFF2-40B4-BE49-F238E27FC236}">
                <a16:creationId xmlns:a16="http://schemas.microsoft.com/office/drawing/2014/main" id="{F4E29373-2041-4AFF-ADFD-5F5723B58F9A}"/>
              </a:ext>
            </a:extLst>
          </p:cNvPr>
          <p:cNvCxnSpPr/>
          <p:nvPr userDrawn="1"/>
        </p:nvCxnSpPr>
        <p:spPr>
          <a:xfrm>
            <a:off x="0" y="3477600"/>
            <a:ext cx="18288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D okraj Y 35,61 cm vod. +17,4" hidden="1">
            <a:extLst>
              <a:ext uri="{FF2B5EF4-FFF2-40B4-BE49-F238E27FC236}">
                <a16:creationId xmlns:a16="http://schemas.microsoft.com/office/drawing/2014/main" id="{BC90BCE1-A1C9-4935-8841-D07351AF44F2}"/>
              </a:ext>
            </a:extLst>
          </p:cNvPr>
          <p:cNvCxnSpPr/>
          <p:nvPr userDrawn="1"/>
        </p:nvCxnSpPr>
        <p:spPr>
          <a:xfrm>
            <a:off x="0" y="13143600"/>
            <a:ext cx="18288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L okraj 2 X 2,78 cm vod. -31,1" hidden="1">
            <a:extLst>
              <a:ext uri="{FF2B5EF4-FFF2-40B4-BE49-F238E27FC236}">
                <a16:creationId xmlns:a16="http://schemas.microsoft.com/office/drawing/2014/main" id="{BF4F1D93-AD8F-4A3C-8A7C-06D9F8C32FDA}"/>
              </a:ext>
            </a:extLst>
          </p:cNvPr>
          <p:cNvCxnSpPr/>
          <p:nvPr userDrawn="1"/>
        </p:nvCxnSpPr>
        <p:spPr>
          <a:xfrm>
            <a:off x="750600" y="0"/>
            <a:ext cx="0" cy="13716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Logo ÚJV bílé">
            <a:extLst>
              <a:ext uri="{FF2B5EF4-FFF2-40B4-BE49-F238E27FC236}">
                <a16:creationId xmlns:a16="http://schemas.microsoft.com/office/drawing/2014/main" id="{3500723A-8995-481D-83F2-B6E7947FDE76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16015857" y="903608"/>
            <a:ext cx="1900937" cy="1900937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C901F8A3-10C6-4839-EACB-A3092493F8E7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17368838" y="63500"/>
            <a:ext cx="884237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cs-CZ" sz="1000">
                <a:solidFill>
                  <a:srgbClr val="000000">
                    <a:alpha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Interní / Internal</a:t>
            </a:r>
          </a:p>
        </p:txBody>
      </p:sp>
    </p:spTree>
    <p:extLst>
      <p:ext uri="{BB962C8B-B14F-4D97-AF65-F5344CB8AC3E}">
        <p14:creationId xmlns:p14="http://schemas.microsoft.com/office/powerpoint/2010/main" val="4148199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</p:sldLayoutIdLst>
  <p:hf hdr="0" ftr="0" dt="0"/>
  <p:txStyles>
    <p:titleStyle>
      <a:lvl1pPr algn="l" defTabSz="1371566" rtl="0" eaLnBrk="1" latinLnBrk="0" hangingPunct="1">
        <a:lnSpc>
          <a:spcPct val="100000"/>
        </a:lnSpc>
        <a:spcBef>
          <a:spcPct val="0"/>
        </a:spcBef>
        <a:buNone/>
        <a:defRPr sz="45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61996" indent="-161996" algn="l" defTabSz="1371566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323992" indent="-161996" algn="l" defTabSz="1371566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485988" indent="-161996" algn="l" defTabSz="1371566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647984" indent="-161996" algn="l" defTabSz="1371566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809980" indent="-161996" algn="l" defTabSz="1371566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3771806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588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372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155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algn="l" defTabSz="1371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566" algn="l" defTabSz="1371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348" algn="l" defTabSz="1371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2" algn="l" defTabSz="1371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915" algn="l" defTabSz="1371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697" algn="l" defTabSz="1371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480" algn="l" defTabSz="1371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263" algn="l" defTabSz="1371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9162" userDrawn="1">
          <p15:clr>
            <a:srgbClr val="F26B43"/>
          </p15:clr>
        </p15:guide>
        <p15:guide id="3" pos="845" userDrawn="1">
          <p15:clr>
            <a:srgbClr val="F26B43"/>
          </p15:clr>
        </p15:guide>
        <p15:guide id="4" orient="horz" pos="646" userDrawn="1">
          <p15:clr>
            <a:srgbClr val="F26B43"/>
          </p15:clr>
        </p15:guide>
        <p15:guide id="5" orient="horz" pos="1984" userDrawn="1">
          <p15:clr>
            <a:srgbClr val="F26B43"/>
          </p15:clr>
        </p15:guide>
        <p15:guide id="7" orient="horz" pos="2188" userDrawn="1">
          <p15:clr>
            <a:srgbClr val="F26B43"/>
          </p15:clr>
        </p15:guide>
        <p15:guide id="12" orient="horz" pos="799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howsecureismypassword.net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ujvcloud.ujv.cz/logi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4">
            <a:extLst>
              <a:ext uri="{FF2B5EF4-FFF2-40B4-BE49-F238E27FC236}">
                <a16:creationId xmlns:a16="http://schemas.microsoft.com/office/drawing/2014/main" id="{301486D8-3FFC-452F-9E73-B917AEADFA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9436" y="8430850"/>
            <a:ext cx="9304353" cy="2713893"/>
          </a:xfrm>
        </p:spPr>
        <p:txBody>
          <a:bodyPr anchor="ctr">
            <a:normAutofit/>
          </a:bodyPr>
          <a:lstStyle/>
          <a:p>
            <a:pPr>
              <a:spcAft>
                <a:spcPts val="450"/>
              </a:spcAft>
            </a:pPr>
            <a:r>
              <a:rPr lang="cs-CZ" dirty="0"/>
              <a:t>1.11.2025, Informační a kybernetická bezpečnost (IKB) </a:t>
            </a:r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A0586FC7-E68D-4286-8007-0F004F1975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b">
            <a:normAutofit/>
          </a:bodyPr>
          <a:lstStyle/>
          <a:p>
            <a:r>
              <a:rPr lang="cs-CZ" dirty="0"/>
              <a:t>Skupina ÚJV– Školení dodavatelů</a:t>
            </a:r>
            <a:br>
              <a:rPr lang="cs-CZ" dirty="0"/>
            </a:br>
            <a:r>
              <a:rPr lang="cs-CZ" dirty="0"/>
              <a:t>Pravidla CYBEX</a:t>
            </a:r>
            <a:br>
              <a:rPr lang="cs-CZ" dirty="0"/>
            </a:br>
            <a:endParaRPr lang="cs-CZ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1688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68422" y="875304"/>
            <a:ext cx="13752000" cy="1629164"/>
          </a:xfrm>
        </p:spPr>
        <p:txBody>
          <a:bodyPr>
            <a:normAutofit/>
          </a:bodyPr>
          <a:lstStyle/>
          <a:p>
            <a:br>
              <a:rPr lang="cs-CZ" sz="5000" dirty="0">
                <a:latin typeface="+mn-lt"/>
              </a:rPr>
            </a:br>
            <a:r>
              <a:rPr lang="cs-CZ" sz="5000" dirty="0">
                <a:latin typeface="+mn-lt"/>
              </a:rPr>
              <a:t>Bezpečnostní klasifikace ICT / ICS  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E3FB15-986F-47FF-AD38-C2EA98C26FCC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253604"/>
              </p:ext>
            </p:extLst>
          </p:nvPr>
        </p:nvGraphicFramePr>
        <p:xfrm>
          <a:off x="1168422" y="3180566"/>
          <a:ext cx="14440546" cy="8637142"/>
        </p:xfrm>
        <a:graphic>
          <a:graphicData uri="http://schemas.openxmlformats.org/drawingml/2006/table">
            <a:tbl>
              <a:tblPr firstRow="1" firstCol="1" bandRow="1"/>
              <a:tblGrid>
                <a:gridCol w="2109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31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44262">
                <a:tc>
                  <a:txBody>
                    <a:bodyPr/>
                    <a:lstStyle/>
                    <a:p>
                      <a:pPr marL="0" algn="ctr" defTabSz="1371566" rtl="0" eaLnBrk="1" latinLnBrk="0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800" b="1" kern="12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</a:t>
                      </a:r>
                    </a:p>
                    <a:p>
                      <a:pPr marL="0" algn="ctr" defTabSz="1371566" rtl="0" eaLnBrk="1" latinLnBrk="0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800" b="1" kern="12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STŘEDNÍ</a:t>
                      </a:r>
                    </a:p>
                  </a:txBody>
                  <a:tcPr marL="123418" marR="1234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Systém zpracovávající data a informace a vyžadující ochranu stanovenou právními předpisy nebo smluvními ujednáními (např. 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obchodní tajemství, osobní údaje </a:t>
                      </a: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apod.).</a:t>
                      </a:r>
                    </a:p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Systém plnící zejména 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informační, monitorovací a diagnostické funkce bez přímého vlivu na technickou bezpečnost a provozuschopnost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případně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řízení méně významných technologických celků nebo menších technologických částí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 </a:t>
                      </a:r>
                    </a:p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Jedná se např. o  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systémy dohledu v reálném čase pro velín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případně neklasifikovaný systém jaderných zařízení nebo elektráren a vybraných systémů ICT včetně systémů klasických elektráren.</a:t>
                      </a:r>
                    </a:p>
                  </a:txBody>
                  <a:tcPr marL="123418" marR="1234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9866">
                <a:tc>
                  <a:txBody>
                    <a:bodyPr/>
                    <a:lstStyle/>
                    <a:p>
                      <a:pPr marL="0" algn="ctr" defTabSz="1371566" rtl="0" eaLnBrk="1" latinLnBrk="0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800" b="1" kern="12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</a:t>
                      </a:r>
                    </a:p>
                    <a:p>
                      <a:pPr marL="0" algn="ctr" defTabSz="1371566" rtl="0" eaLnBrk="1" latinLnBrk="0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800" b="1" kern="12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NÍZKÁ</a:t>
                      </a:r>
                    </a:p>
                  </a:txBody>
                  <a:tcPr marL="123418" marR="1234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Systém zpracovávající 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veřejně nepřístupná data a informace</a:t>
                      </a: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, tvoří 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know-how společnosti </a:t>
                      </a: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Skupiny ÚJV nebo Skupiny ČEZ.</a:t>
                      </a:r>
                    </a:p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Systém neprovozního charakteru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zajištující 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automatické kancelářské činnosti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 </a:t>
                      </a:r>
                    </a:p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Monitorovací a diagnostické funkce bez přímého vlivu na technickou bezpečnost a provozuschopnost</a:t>
                      </a:r>
                    </a:p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Jedná se např. o 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systém pro správu pracovních povolení a příkazů,</a:t>
                      </a: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pro 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podporu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inženýringu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a údržby </a:t>
                      </a: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nebo pro 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řízení dokumentace a konfigurace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123418" marR="1234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Obdélník 4"/>
          <p:cNvSpPr/>
          <p:nvPr/>
        </p:nvSpPr>
        <p:spPr>
          <a:xfrm>
            <a:off x="1168422" y="11897918"/>
            <a:ext cx="14440546" cy="1200329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cs-CZ" sz="3600" b="1" dirty="0">
                <a:solidFill>
                  <a:schemeClr val="bg1"/>
                </a:solidFill>
              </a:rPr>
              <a:t>Při práci  na systémech ICT/ICS je nutné brát v potaz uvedenou klasifikaci a dodržovat požadované postupy!</a:t>
            </a:r>
          </a:p>
        </p:txBody>
      </p:sp>
    </p:spTree>
    <p:extLst>
      <p:ext uri="{BB962C8B-B14F-4D97-AF65-F5344CB8AC3E}">
        <p14:creationId xmlns:p14="http://schemas.microsoft.com/office/powerpoint/2010/main" val="1035550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20652" y="939099"/>
            <a:ext cx="13752000" cy="1692772"/>
          </a:xfrm>
        </p:spPr>
        <p:txBody>
          <a:bodyPr>
            <a:normAutofit fontScale="90000"/>
          </a:bodyPr>
          <a:lstStyle/>
          <a:p>
            <a:br>
              <a:rPr lang="cs-CZ" dirty="0">
                <a:solidFill>
                  <a:schemeClr val="tx1"/>
                </a:solidFill>
              </a:rPr>
            </a:br>
            <a:r>
              <a:rPr lang="cs-CZ" sz="5000" dirty="0">
                <a:latin typeface="+mn-lt"/>
              </a:rPr>
              <a:t>Zákon o kybernetické bezpečnosti (ZKB)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E3FB15-986F-47FF-AD38-C2EA98C26FCC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1220652" y="3025421"/>
            <a:ext cx="14345413" cy="8779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</a:pPr>
            <a:r>
              <a:rPr lang="cs-CZ" sz="2800" b="1" dirty="0">
                <a:solidFill>
                  <a:srgbClr val="0054A4"/>
                </a:solidFill>
                <a:latin typeface="Arial" panose="020B0604020202020204"/>
              </a:rPr>
              <a:t>Zákon č. 181/2014 Sb. o kybernetické bezpečnosti </a:t>
            </a:r>
            <a:r>
              <a:rPr lang="cs-CZ" sz="2800" dirty="0">
                <a:solidFill>
                  <a:schemeClr val="tx2"/>
                </a:solidFill>
              </a:rPr>
              <a:t>– upravuje práva a povinnosti osob a společností a působnost a pravomoci orgánů veřejné moci v oblasti kybernetické bezpečnosti.</a:t>
            </a:r>
          </a:p>
          <a:p>
            <a:pPr algn="l">
              <a:spcBef>
                <a:spcPts val="900"/>
              </a:spcBef>
            </a:pPr>
            <a:endParaRPr lang="cs-CZ" sz="2800" b="1" dirty="0"/>
          </a:p>
          <a:p>
            <a:pPr>
              <a:spcBef>
                <a:spcPts val="900"/>
              </a:spcBef>
            </a:pPr>
            <a:r>
              <a:rPr lang="cs-CZ" sz="2800" b="1" dirty="0">
                <a:solidFill>
                  <a:srgbClr val="0054A4"/>
                </a:solidFill>
                <a:latin typeface="Arial" panose="020B0604020202020204"/>
              </a:rPr>
              <a:t>Kritická informační infrastruktura (KII) </a:t>
            </a:r>
            <a:r>
              <a:rPr lang="cs-CZ" sz="2800" dirty="0">
                <a:solidFill>
                  <a:schemeClr val="tx2"/>
                </a:solidFill>
              </a:rPr>
              <a:t>– obdoba kritické infrastruktury, jak ji specifikuje nařízení vlády a krizový zákon, do které je vložen pojem „informační“ a týká se informačních a komunikačních systémů. </a:t>
            </a:r>
          </a:p>
          <a:p>
            <a:pPr algn="l">
              <a:spcBef>
                <a:spcPts val="900"/>
              </a:spcBef>
            </a:pPr>
            <a:r>
              <a:rPr lang="cs-CZ" sz="2800" b="1" dirty="0">
                <a:solidFill>
                  <a:srgbClr val="0054A4"/>
                </a:solidFill>
                <a:latin typeface="Arial" panose="020B0604020202020204"/>
              </a:rPr>
              <a:t>Informační systém základní služby (ISZS) </a:t>
            </a:r>
            <a:r>
              <a:rPr lang="cs-CZ" sz="2800" dirty="0">
                <a:solidFill>
                  <a:schemeClr val="tx2"/>
                </a:solidFill>
              </a:rPr>
              <a:t>- informační systém, na jehož fungování je závislé</a:t>
            </a:r>
            <a:r>
              <a:rPr lang="cs-CZ" sz="2800" dirty="0"/>
              <a:t> </a:t>
            </a:r>
            <a:r>
              <a:rPr lang="cs-CZ" sz="2800" b="1" dirty="0">
                <a:solidFill>
                  <a:srgbClr val="0054A4"/>
                </a:solidFill>
                <a:latin typeface="Arial" panose="020B0604020202020204"/>
              </a:rPr>
              <a:t>poskytování základní služby (PZS)</a:t>
            </a:r>
          </a:p>
          <a:p>
            <a:pPr lvl="0" algn="l">
              <a:spcBef>
                <a:spcPts val="900"/>
              </a:spcBef>
            </a:pPr>
            <a:endParaRPr lang="cs-CZ" sz="2800" b="1" dirty="0"/>
          </a:p>
          <a:p>
            <a:pPr lvl="0">
              <a:spcBef>
                <a:spcPts val="900"/>
              </a:spcBef>
            </a:pPr>
            <a:r>
              <a:rPr lang="cs-CZ" sz="2800" b="1" dirty="0">
                <a:solidFill>
                  <a:srgbClr val="0054A4"/>
                </a:solidFill>
                <a:latin typeface="Arial" panose="020B0604020202020204"/>
              </a:rPr>
              <a:t>Primární aktivum </a:t>
            </a:r>
            <a:r>
              <a:rPr lang="cs-CZ" sz="2800" dirty="0">
                <a:solidFill>
                  <a:schemeClr val="tx2"/>
                </a:solidFill>
              </a:rPr>
              <a:t>– informace nebo služba, kterou zpracovává nebo poskytuje určený informační systém (informace zobrazené a archivované v TŘIS/ICS)</a:t>
            </a:r>
          </a:p>
          <a:p>
            <a:pPr algn="l">
              <a:spcBef>
                <a:spcPts val="900"/>
              </a:spcBef>
            </a:pPr>
            <a:r>
              <a:rPr lang="cs-CZ" sz="2800" b="1" dirty="0">
                <a:solidFill>
                  <a:srgbClr val="0054A4"/>
                </a:solidFill>
                <a:latin typeface="Arial" panose="020B0604020202020204"/>
              </a:rPr>
              <a:t>Podpůrné aktivum – technické aktivum, zaměstnanci a dodavatelé </a:t>
            </a:r>
            <a:r>
              <a:rPr lang="cs-CZ" sz="2800" dirty="0">
                <a:solidFill>
                  <a:schemeClr val="tx2"/>
                </a:solidFill>
              </a:rPr>
              <a:t>podílející se na provozu, rozvoji, správě nebo bezpečnosti informačního systému (veškerá dokumentace TŘIS včetně popisu algoritmů, IP adres apod., aplikační SW, dále pak veškeré technické prostředky TŘIS/ICS, a to včetně servisních notebooků)</a:t>
            </a:r>
          </a:p>
          <a:p>
            <a:pPr lvl="0" algn="l">
              <a:spcBef>
                <a:spcPts val="900"/>
              </a:spcBef>
            </a:pPr>
            <a:r>
              <a:rPr lang="cs-CZ" sz="2800" b="1" dirty="0">
                <a:solidFill>
                  <a:srgbClr val="0054A4"/>
                </a:solidFill>
                <a:latin typeface="Arial" panose="020B0604020202020204"/>
              </a:rPr>
              <a:t>Technické aktivum </a:t>
            </a:r>
            <a:r>
              <a:rPr lang="cs-CZ" sz="2800" dirty="0">
                <a:solidFill>
                  <a:schemeClr val="tx2"/>
                </a:solidFill>
              </a:rPr>
              <a:t>– technické vybavení, komunikační prostředky a programové vybavení informačního systému (veškerý HW SKŘ – systém kontroly a řízení)</a:t>
            </a:r>
          </a:p>
        </p:txBody>
      </p:sp>
    </p:spTree>
    <p:extLst>
      <p:ext uri="{BB962C8B-B14F-4D97-AF65-F5344CB8AC3E}">
        <p14:creationId xmlns:p14="http://schemas.microsoft.com/office/powerpoint/2010/main" val="1374723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20651" y="875304"/>
            <a:ext cx="14515535" cy="1692772"/>
          </a:xfrm>
        </p:spPr>
        <p:txBody>
          <a:bodyPr>
            <a:noAutofit/>
          </a:bodyPr>
          <a:lstStyle/>
          <a:p>
            <a:br>
              <a:rPr lang="cs-CZ" sz="5000" dirty="0">
                <a:latin typeface="+mn-lt"/>
              </a:rPr>
            </a:br>
            <a:r>
              <a:rPr lang="cs-CZ" sz="5000" dirty="0">
                <a:latin typeface="+mn-lt"/>
              </a:rPr>
              <a:t>Kritická informační infrastruktura (KII)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20652" y="3122750"/>
            <a:ext cx="14302883" cy="4453708"/>
          </a:xfrm>
        </p:spPr>
        <p:txBody>
          <a:bodyPr/>
          <a:lstStyle/>
          <a:p>
            <a:pPr marL="0" indent="0">
              <a:buNone/>
            </a:pPr>
            <a:r>
              <a:rPr lang="cs-CZ" sz="2800" b="1" dirty="0"/>
              <a:t>Definována dle zákona č. 181/2014 Sb. (Zákon o kybernetické bezpečnosti)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2800" dirty="0"/>
          </a:p>
          <a:p>
            <a:pPr marL="0" indent="0">
              <a:buNone/>
            </a:pPr>
            <a:r>
              <a:rPr lang="cs-CZ" sz="2800" dirty="0"/>
              <a:t>Prvky jejichž narušení funkce by mělo </a:t>
            </a:r>
            <a:r>
              <a:rPr lang="cs-CZ" sz="2800" b="1" dirty="0">
                <a:solidFill>
                  <a:srgbClr val="0054A4"/>
                </a:solidFill>
                <a:latin typeface="Arial" panose="020B0604020202020204"/>
              </a:rPr>
              <a:t>závažný dopad </a:t>
            </a:r>
            <a:r>
              <a:rPr lang="cs-CZ" sz="2800" dirty="0"/>
              <a:t>např. </a:t>
            </a:r>
            <a:r>
              <a:rPr lang="cs-CZ" sz="2800" b="1" dirty="0">
                <a:solidFill>
                  <a:srgbClr val="0054A4"/>
                </a:solidFill>
                <a:latin typeface="Arial" panose="020B0604020202020204"/>
              </a:rPr>
              <a:t>na bezpečnost státu, zabezpečení základních životních potřeb obyvatelstva, zdraví osob nebo ekonomiku státu.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2800" b="1" dirty="0"/>
          </a:p>
          <a:p>
            <a:pPr marL="0" indent="0">
              <a:buNone/>
            </a:pPr>
            <a:r>
              <a:rPr lang="cs-CZ" sz="2800" b="1" dirty="0"/>
              <a:t>V praxi se jedná o informační a komunikační systémy, příp. ICS/SCADA systémy, které jsou zásadní pro bezpečné fungování provozu technologických celků jako jsou např. i elektrárny.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EC6D3-E5AC-407E-ABD5-BD9CA53279C2}" type="slidenum">
              <a:rPr lang="cs-CZ" smtClean="0"/>
              <a:pPr/>
              <a:t>12</a:t>
            </a:fld>
            <a:endParaRPr lang="cs-CZ"/>
          </a:p>
        </p:txBody>
      </p:sp>
      <p:pic>
        <p:nvPicPr>
          <p:cNvPr id="1028" name="Picture 4" descr="Výsledek obrázku pro Industrial Control System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0448" y="7891114"/>
            <a:ext cx="5935287" cy="3568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délník 4"/>
          <p:cNvSpPr/>
          <p:nvPr/>
        </p:nvSpPr>
        <p:spPr>
          <a:xfrm>
            <a:off x="1220652" y="7891112"/>
            <a:ext cx="7923348" cy="30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defTabSz="1790700">
              <a:lnSpc>
                <a:spcPts val="4600"/>
              </a:lnSpc>
              <a:spcBef>
                <a:spcPct val="0"/>
              </a:spcBef>
              <a:buSzPct val="120000"/>
            </a:pPr>
            <a:r>
              <a:rPr lang="cs-CZ" sz="2800" b="1" dirty="0">
                <a:solidFill>
                  <a:srgbClr val="0054A4"/>
                </a:solidFill>
                <a:latin typeface="Arial" panose="020B0604020202020204"/>
              </a:rPr>
              <a:t>Každý prvek KII má určen svého garanta aktiva</a:t>
            </a:r>
            <a:r>
              <a:rPr lang="cs-CZ" sz="2800" b="1" dirty="0">
                <a:solidFill>
                  <a:schemeClr val="tx2"/>
                </a:solidFill>
              </a:rPr>
              <a:t>. </a:t>
            </a:r>
            <a:r>
              <a:rPr lang="cs-CZ" sz="2800" dirty="0">
                <a:solidFill>
                  <a:schemeClr val="tx2"/>
                </a:solidFill>
              </a:rPr>
              <a:t>Obsazení role garant aktiv, </a:t>
            </a:r>
            <a:r>
              <a:rPr lang="cs-CZ" sz="2800" b="1" dirty="0">
                <a:solidFill>
                  <a:srgbClr val="0054A4"/>
                </a:solidFill>
                <a:latin typeface="Arial" panose="020B0604020202020204"/>
              </a:rPr>
              <a:t>odpovědnosti</a:t>
            </a:r>
            <a:r>
              <a:rPr lang="cs-CZ" sz="2800" b="1" dirty="0">
                <a:solidFill>
                  <a:schemeClr val="tx2"/>
                </a:solidFill>
              </a:rPr>
              <a:t> </a:t>
            </a:r>
            <a:r>
              <a:rPr lang="cs-CZ" sz="2800" dirty="0">
                <a:solidFill>
                  <a:schemeClr val="tx2"/>
                </a:solidFill>
              </a:rPr>
              <a:t>a jejich </a:t>
            </a:r>
            <a:r>
              <a:rPr lang="cs-CZ" sz="2800" b="1" dirty="0">
                <a:solidFill>
                  <a:srgbClr val="0054A4"/>
                </a:solidFill>
                <a:latin typeface="Arial" panose="020B0604020202020204"/>
              </a:rPr>
              <a:t>pravomoci jsou definovány ve směrnici </a:t>
            </a:r>
            <a:r>
              <a:rPr lang="cs-CZ" sz="2800" dirty="0">
                <a:solidFill>
                  <a:schemeClr val="tx2"/>
                </a:solidFill>
              </a:rPr>
              <a:t>informační a kybernetické bezpečnosti.</a:t>
            </a:r>
          </a:p>
        </p:txBody>
      </p:sp>
    </p:spTree>
    <p:extLst>
      <p:ext uri="{BB962C8B-B14F-4D97-AF65-F5344CB8AC3E}">
        <p14:creationId xmlns:p14="http://schemas.microsoft.com/office/powerpoint/2010/main" val="502197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20652" y="875304"/>
            <a:ext cx="13752000" cy="1692772"/>
          </a:xfrm>
        </p:spPr>
        <p:txBody>
          <a:bodyPr/>
          <a:lstStyle/>
          <a:p>
            <a:br>
              <a:rPr lang="cs-CZ" dirty="0"/>
            </a:br>
            <a:r>
              <a:rPr lang="cs-CZ" dirty="0"/>
              <a:t>Práce na prvcích KII /ISZS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20652" y="3122751"/>
            <a:ext cx="14362248" cy="3194922"/>
          </a:xfrm>
        </p:spPr>
        <p:txBody>
          <a:bodyPr/>
          <a:lstStyle/>
          <a:p>
            <a:pPr>
              <a:buClr>
                <a:srgbClr val="009AC7"/>
              </a:buClr>
              <a:buFont typeface="Wingdings" panose="05000000000000000000" pitchFamily="2" charset="2"/>
              <a:buChar char="ü"/>
              <a:defRPr/>
            </a:pPr>
            <a:r>
              <a:rPr lang="cs-CZ" sz="2800" b="1" dirty="0">
                <a:solidFill>
                  <a:srgbClr val="0054A4"/>
                </a:solidFill>
                <a:latin typeface="Arial" panose="020B0604020202020204"/>
              </a:rPr>
              <a:t>Jsem si vědom, </a:t>
            </a:r>
            <a:r>
              <a:rPr lang="cs-CZ" sz="2800" dirty="0"/>
              <a:t>že pracuji na zařízení s </a:t>
            </a:r>
            <a:r>
              <a:rPr lang="cs-CZ" sz="2800" b="1" dirty="0">
                <a:solidFill>
                  <a:srgbClr val="0054A4"/>
                </a:solidFill>
                <a:latin typeface="Arial" panose="020B0604020202020204"/>
              </a:rPr>
              <a:t>nejvyšší bezpečnostní klasifikací</a:t>
            </a:r>
          </a:p>
          <a:p>
            <a:pPr>
              <a:buClr>
                <a:srgbClr val="009AC7"/>
              </a:buClr>
              <a:buFont typeface="Wingdings" panose="05000000000000000000" pitchFamily="2" charset="2"/>
              <a:buChar char="ü"/>
              <a:defRPr/>
            </a:pPr>
            <a:r>
              <a:rPr lang="cs-CZ" sz="2800" dirty="0"/>
              <a:t>Informační a kybernetické bezpečnosti </a:t>
            </a:r>
            <a:r>
              <a:rPr lang="cs-CZ" sz="2800" b="1" dirty="0">
                <a:solidFill>
                  <a:srgbClr val="0054A4"/>
                </a:solidFill>
                <a:latin typeface="Arial" panose="020B0604020202020204"/>
              </a:rPr>
              <a:t>věnuji zvýšenou pozornost</a:t>
            </a:r>
          </a:p>
          <a:p>
            <a:pPr>
              <a:buClr>
                <a:srgbClr val="009AC7"/>
              </a:buClr>
              <a:buFont typeface="Wingdings" panose="05000000000000000000" pitchFamily="2" charset="2"/>
              <a:buChar char="ü"/>
              <a:defRPr/>
            </a:pPr>
            <a:r>
              <a:rPr lang="cs-CZ" sz="2800" b="1" dirty="0">
                <a:solidFill>
                  <a:srgbClr val="0054A4"/>
                </a:solidFill>
                <a:latin typeface="Arial" panose="020B0604020202020204"/>
              </a:rPr>
              <a:t>Dodržuji striktně </a:t>
            </a:r>
            <a:r>
              <a:rPr lang="cs-CZ" sz="2800" dirty="0"/>
              <a:t>řídicí dokumentaci a pracovní postupy</a:t>
            </a:r>
          </a:p>
          <a:p>
            <a:pPr>
              <a:buClr>
                <a:srgbClr val="009AC7"/>
              </a:buClr>
              <a:buFont typeface="Wingdings" panose="05000000000000000000" pitchFamily="2" charset="2"/>
              <a:buChar char="ü"/>
              <a:defRPr/>
            </a:pPr>
            <a:r>
              <a:rPr lang="cs-CZ" sz="2800" b="1" dirty="0">
                <a:solidFill>
                  <a:srgbClr val="0054A4"/>
                </a:solidFill>
                <a:latin typeface="Arial" panose="020B0604020202020204"/>
              </a:rPr>
              <a:t>Hlásím bezpečností události a incidenty </a:t>
            </a:r>
            <a:r>
              <a:rPr lang="cs-CZ" sz="2800" dirty="0"/>
              <a:t>příslušnými komunikačními kanály</a:t>
            </a:r>
          </a:p>
          <a:p>
            <a:pPr marR="0" lvl="0" algn="l" defTabSz="1371566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9AC7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cs-CZ" sz="2800" b="1" i="0" u="none" strike="noStrike" kern="1200" cap="none" spc="0" normalizeH="0" baseline="0" noProof="0" dirty="0">
                <a:ln>
                  <a:noFill/>
                </a:ln>
                <a:solidFill>
                  <a:srgbClr val="0054A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Bezpečně zacházím s informacemi </a:t>
            </a:r>
            <a:r>
              <a:rPr kumimoji="0" lang="cs-CZ" sz="2800" b="0" i="0" u="none" strike="noStrike" kern="1200" cap="none" spc="0" normalizeH="0" baseline="0" noProof="0" dirty="0">
                <a:ln>
                  <a:noFill/>
                </a:ln>
                <a:solidFill>
                  <a:srgbClr val="64636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v souladu s principy ochrany klasifikace informací</a:t>
            </a:r>
          </a:p>
          <a:p>
            <a:pPr marL="571500" indent="-571500">
              <a:buSzPct val="100000"/>
              <a:buFont typeface="Wingdings" panose="05000000000000000000" pitchFamily="2" charset="2"/>
              <a:buChar char="ü"/>
            </a:pPr>
            <a:endParaRPr lang="cs-CZ" dirty="0"/>
          </a:p>
          <a:p>
            <a:pPr marL="571500" indent="-571500">
              <a:buFont typeface="Wingdings" panose="05000000000000000000" pitchFamily="2" charset="2"/>
              <a:buChar char="ü"/>
            </a:pPr>
            <a:endParaRPr lang="cs-CZ" dirty="0"/>
          </a:p>
          <a:p>
            <a:pPr marL="571500" indent="-571500">
              <a:buFont typeface="Wingdings" panose="05000000000000000000" pitchFamily="2" charset="2"/>
              <a:buChar char="ü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EC6D3-E5AC-407E-ABD5-BD9CA53279C2}" type="slidenum">
              <a:rPr lang="cs-CZ" smtClean="0"/>
              <a:pPr/>
              <a:t>13</a:t>
            </a:fld>
            <a:endParaRPr lang="cs-CZ"/>
          </a:p>
        </p:txBody>
      </p:sp>
      <p:pic>
        <p:nvPicPr>
          <p:cNvPr id="7" name="Picture 2" descr="Výsledek obrázku pro nuclear power pla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317" y="6858000"/>
            <a:ext cx="8347366" cy="556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3842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37445" y="669926"/>
            <a:ext cx="13204029" cy="2124075"/>
          </a:xfrm>
        </p:spPr>
        <p:txBody>
          <a:bodyPr/>
          <a:lstStyle/>
          <a:p>
            <a:br>
              <a:rPr lang="cs-CZ" dirty="0"/>
            </a:br>
            <a:r>
              <a:rPr lang="cs-CZ" dirty="0"/>
              <a:t>bezpečnostní požadavky na dodavatele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1137445" y="2938097"/>
            <a:ext cx="14394656" cy="982791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800" dirty="0"/>
              <a:t>Prosazování bezpečnostních požadavků na dodavatele probíhá v rámci procesu přezkumu smluv zejména útvarem nákup a právním oddělením a dle Standardu SKČ_ST_0027 resp. dle harmonizovaných příloh směrnice UJV SM_074 Standard informační a kybernetické bezpečnosti</a:t>
            </a:r>
          </a:p>
          <a:p>
            <a:pPr marL="0" indent="0">
              <a:buNone/>
            </a:pPr>
            <a:endParaRPr lang="cs-CZ" sz="2800" dirty="0"/>
          </a:p>
          <a:p>
            <a:pPr marL="540000" lvl="3" indent="-540000" hangingPunct="0">
              <a:lnSpc>
                <a:spcPct val="90000"/>
              </a:lnSpc>
            </a:pPr>
            <a:r>
              <a:rPr lang="cs-CZ" sz="2800" dirty="0"/>
              <a:t>Příloha A - Bezpečnostní požadavky pro dodávky standardních systémů a technologií</a:t>
            </a:r>
          </a:p>
          <a:p>
            <a:pPr marL="540000" lvl="3" indent="-540000" hangingPunct="0">
              <a:lnSpc>
                <a:spcPct val="90000"/>
              </a:lnSpc>
            </a:pPr>
            <a:r>
              <a:rPr lang="cs-CZ" sz="2800" dirty="0"/>
              <a:t>Příloha G – Bezpečnostní požadavky na dodavatele a poskytovatele služeb pro smlouvy na údržbu</a:t>
            </a:r>
          </a:p>
          <a:p>
            <a:pPr marL="540000" lvl="3" indent="-540000" hangingPunct="0">
              <a:lnSpc>
                <a:spcPct val="90000"/>
              </a:lnSpc>
            </a:pPr>
            <a:r>
              <a:rPr lang="cs-CZ" sz="2800" dirty="0"/>
              <a:t>Příloha J - Bezpečnostní požadavky na konzultační a poradenskou činnost</a:t>
            </a:r>
          </a:p>
          <a:p>
            <a:pPr marL="0" lvl="3" indent="0" hangingPunct="0">
              <a:lnSpc>
                <a:spcPct val="90000"/>
              </a:lnSpc>
              <a:buNone/>
            </a:pPr>
            <a:endParaRPr lang="cs-CZ" sz="2800" dirty="0"/>
          </a:p>
          <a:p>
            <a:pPr marL="0" lvl="3" indent="0" hangingPunct="0">
              <a:lnSpc>
                <a:spcPct val="90000"/>
              </a:lnSpc>
              <a:buNone/>
            </a:pPr>
            <a:r>
              <a:rPr lang="cs-CZ" sz="2800" dirty="0"/>
              <a:t>Odkazem nebo začleněním textu příloh jsou do nových i stávajících smluv prosazovány bezpečnostní požadavky na dodavatele.</a:t>
            </a:r>
          </a:p>
          <a:p>
            <a:pPr marL="0" lvl="3" indent="0" hangingPunct="0">
              <a:lnSpc>
                <a:spcPct val="90000"/>
              </a:lnSpc>
              <a:buNone/>
            </a:pPr>
            <a:r>
              <a:rPr lang="cs-CZ" sz="2800" dirty="0"/>
              <a:t>Rozlišení o správné příloze je v kompetenci žadatele nákupního požadavku a správce smlouvy.</a:t>
            </a:r>
          </a:p>
          <a:p>
            <a:pPr marL="0" lvl="3" indent="0" hangingPunct="0">
              <a:lnSpc>
                <a:spcPct val="90000"/>
              </a:lnSpc>
              <a:buNone/>
            </a:pPr>
            <a:endParaRPr lang="cs-CZ" b="1" dirty="0"/>
          </a:p>
          <a:p>
            <a:pPr marL="0" lvl="3" indent="0" hangingPunct="0">
              <a:lnSpc>
                <a:spcPct val="90000"/>
              </a:lnSpc>
              <a:buNone/>
            </a:pPr>
            <a:r>
              <a:rPr lang="cs-CZ" sz="2800" b="1" dirty="0"/>
              <a:t>Školení dodavatelů</a:t>
            </a:r>
          </a:p>
          <a:p>
            <a:pPr marL="540000" lvl="3" indent="-540000" hangingPunct="0">
              <a:lnSpc>
                <a:spcPct val="90000"/>
              </a:lnSpc>
            </a:pPr>
            <a:r>
              <a:rPr lang="cs-CZ" sz="2800"/>
              <a:t>Příloha I – </a:t>
            </a:r>
            <a:r>
              <a:rPr lang="cs-CZ" sz="2800" dirty="0"/>
              <a:t>Pravidla CYBEX – školení dodavatelů (harmonizovaná s VP I SKČ_ST_0027) – Pravidla CYBEX</a:t>
            </a:r>
          </a:p>
          <a:p>
            <a:pPr marL="540000" lvl="3" indent="-540000" hangingPunct="0">
              <a:lnSpc>
                <a:spcPct val="90000"/>
              </a:lnSpc>
            </a:pPr>
            <a:r>
              <a:rPr lang="cs-CZ" sz="2800" dirty="0"/>
              <a:t>V rámci vstupního a opakovaného školení (pro zaměstnance i vedoucí pracovníky)</a:t>
            </a:r>
          </a:p>
          <a:p>
            <a:pPr marL="0" lvl="3" indent="0" hangingPunct="0">
              <a:lnSpc>
                <a:spcPct val="90000"/>
              </a:lnSpc>
              <a:buNone/>
            </a:pPr>
            <a:endParaRPr lang="cs-CZ" sz="2800" dirty="0"/>
          </a:p>
          <a:p>
            <a:pPr marL="0" lvl="3" indent="0" hangingPunct="0">
              <a:lnSpc>
                <a:spcPct val="90000"/>
              </a:lnSpc>
              <a:buNone/>
            </a:pPr>
            <a:r>
              <a:rPr lang="cs-CZ" sz="2800" b="1" dirty="0"/>
              <a:t>Audit dodavatelů</a:t>
            </a:r>
          </a:p>
          <a:p>
            <a:pPr marL="540000" lvl="3" indent="-540000" hangingPunct="0">
              <a:lnSpc>
                <a:spcPct val="90000"/>
              </a:lnSpc>
            </a:pPr>
            <a:r>
              <a:rPr lang="cs-CZ" sz="2800" dirty="0"/>
              <a:t>Dle Přílohy A mají společnosti Skupiny ÚJV právo na audit IKB u dodavatele, zajištění je v odpovědnosti Garanta aktiva, IKB spolupracuje</a:t>
            </a: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EC6D3-E5AC-407E-ABD5-BD9CA53279C2}" type="slidenum">
              <a:rPr lang="cs-CZ" smtClean="0">
                <a:solidFill>
                  <a:prstClr val="white"/>
                </a:solidFill>
              </a:rPr>
              <a:pPr/>
              <a:t>14</a:t>
            </a:fld>
            <a:endParaRPr lang="cs-CZ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9961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41917" y="875304"/>
            <a:ext cx="13752000" cy="1692772"/>
          </a:xfrm>
        </p:spPr>
        <p:txBody>
          <a:bodyPr/>
          <a:lstStyle/>
          <a:p>
            <a:br>
              <a:rPr lang="cs-CZ" dirty="0"/>
            </a:br>
            <a:r>
              <a:rPr lang="cs-CZ" dirty="0"/>
              <a:t>Hesla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17650" y="3116050"/>
            <a:ext cx="14527150" cy="10113064"/>
          </a:xfrm>
        </p:spPr>
        <p:txBody>
          <a:bodyPr/>
          <a:lstStyle/>
          <a:p>
            <a:pPr marL="0" indent="0" algn="ctr">
              <a:buNone/>
            </a:pPr>
            <a:r>
              <a:rPr lang="cs-CZ" sz="2800" b="1" dirty="0"/>
              <a:t>„Hesla využíváme od počátku věků (počítačů)“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cs-CZ" sz="2800" b="1" dirty="0"/>
              <a:t>Základní pravidla:</a:t>
            </a:r>
          </a:p>
          <a:p>
            <a:pPr marL="540000" lvl="3" indent="-540000" hangingPunct="0">
              <a:lnSpc>
                <a:spcPct val="90000"/>
              </a:lnSpc>
            </a:pPr>
            <a:r>
              <a:rPr lang="cs-CZ" sz="2800" dirty="0"/>
              <a:t>Držet hesla (případně PIN) v tajnosti a měnit je v případě jakéhokoliv náznaku možného kompromitování .</a:t>
            </a:r>
          </a:p>
          <a:p>
            <a:pPr marL="540000" lvl="3" indent="-540000" hangingPunct="0">
              <a:lnSpc>
                <a:spcPct val="90000"/>
              </a:lnSpc>
            </a:pPr>
            <a:r>
              <a:rPr lang="cs-CZ" sz="2800" dirty="0"/>
              <a:t>Měnit hesla v pravidelném intervalu a vyhýbat se opakovanému použití nebo opakování původních hesel.</a:t>
            </a:r>
          </a:p>
          <a:p>
            <a:pPr marL="540000" lvl="3" indent="-540000" hangingPunct="0">
              <a:lnSpc>
                <a:spcPct val="90000"/>
              </a:lnSpc>
            </a:pPr>
            <a:r>
              <a:rPr lang="cs-CZ" sz="2800" dirty="0"/>
              <a:t>Nezaznamenávat si hesla na papír či do souborů.</a:t>
            </a:r>
          </a:p>
          <a:p>
            <a:pPr marL="540000" lvl="3" indent="-540000" hangingPunct="0">
              <a:lnSpc>
                <a:spcPct val="90000"/>
              </a:lnSpc>
            </a:pPr>
            <a:r>
              <a:rPr lang="cs-CZ" sz="2800" dirty="0"/>
              <a:t>Nepoužívat stejné heslo pro různé služby.</a:t>
            </a:r>
          </a:p>
          <a:p>
            <a:endParaRPr lang="cs-CZ" sz="2800" b="1" dirty="0"/>
          </a:p>
          <a:p>
            <a:endParaRPr lang="cs-CZ" sz="2800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EC6D3-E5AC-407E-ABD5-BD9CA53279C2}" type="slidenum">
              <a:rPr lang="cs-CZ" smtClean="0"/>
              <a:pPr/>
              <a:t>15</a:t>
            </a:fld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1319012" y="11646777"/>
            <a:ext cx="14225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>
                <a:solidFill>
                  <a:schemeClr val="accent2"/>
                </a:solidFill>
              </a:rPr>
              <a:t>Nikdy a nikomu nesdělujte své heslo</a:t>
            </a:r>
          </a:p>
        </p:txBody>
      </p:sp>
      <p:pic>
        <p:nvPicPr>
          <p:cNvPr id="6" name="Picture 2" descr="Výsledek obrázku pro password">
            <a:extLst>
              <a:ext uri="{FF2B5EF4-FFF2-40B4-BE49-F238E27FC236}">
                <a16:creationId xmlns:a16="http://schemas.microsoft.com/office/drawing/2014/main" id="{A95FD3C5-6F18-4A02-884B-4B6CD2A9EA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225" y="7605419"/>
            <a:ext cx="6096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939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20650" y="875304"/>
            <a:ext cx="14765400" cy="1692772"/>
          </a:xfrm>
        </p:spPr>
        <p:txBody>
          <a:bodyPr/>
          <a:lstStyle/>
          <a:p>
            <a:br>
              <a:rPr lang="cs-CZ" dirty="0"/>
            </a:br>
            <a:r>
              <a:rPr lang="cs-CZ" dirty="0"/>
              <a:t>Složitost Hesla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EC6D3-E5AC-407E-ABD5-BD9CA53279C2}" type="slidenum">
              <a:rPr lang="cs-CZ" smtClean="0"/>
              <a:pPr/>
              <a:t>16</a:t>
            </a:fld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920751" y="3147330"/>
            <a:ext cx="16265526" cy="9360000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endParaRPr lang="cs-CZ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7" name="AutoShape 6" descr="Image result for HTTP VS HTTPS"/>
          <p:cNvSpPr>
            <a:spLocks noChangeAspect="1" noChangeArrowheads="1"/>
          </p:cNvSpPr>
          <p:nvPr/>
        </p:nvSpPr>
        <p:spPr bwMode="auto">
          <a:xfrm>
            <a:off x="920750" y="320675"/>
            <a:ext cx="609600" cy="609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cs-CZ" sz="4800"/>
          </a:p>
        </p:txBody>
      </p:sp>
      <p:sp>
        <p:nvSpPr>
          <p:cNvPr id="8" name="TextovéPole 7"/>
          <p:cNvSpPr txBox="1"/>
          <p:nvPr/>
        </p:nvSpPr>
        <p:spPr>
          <a:xfrm>
            <a:off x="1220650" y="4332077"/>
            <a:ext cx="14132764" cy="5178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cs-CZ" sz="3200" dirty="0"/>
          </a:p>
          <a:p>
            <a:pPr algn="l"/>
            <a:endParaRPr lang="cs-CZ" sz="3200" dirty="0"/>
          </a:p>
          <a:p>
            <a:pPr algn="l"/>
            <a:endParaRPr lang="cs-CZ" sz="3200" dirty="0"/>
          </a:p>
          <a:p>
            <a:pPr algn="l"/>
            <a:endParaRPr lang="cs-CZ" sz="3200" dirty="0"/>
          </a:p>
          <a:p>
            <a:pPr algn="l"/>
            <a:endParaRPr lang="cs-CZ" sz="3200" dirty="0"/>
          </a:p>
          <a:p>
            <a:pPr algn="l"/>
            <a:endParaRPr lang="cs-CZ" sz="3200" dirty="0"/>
          </a:p>
          <a:p>
            <a:pPr marL="540000" indent="-540000" defTabSz="1371566">
              <a:spcBef>
                <a:spcPts val="9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cs-CZ" sz="2800" dirty="0">
                <a:solidFill>
                  <a:schemeClr val="tx2"/>
                </a:solidFill>
              </a:rPr>
              <a:t>Čím </a:t>
            </a:r>
            <a:r>
              <a:rPr lang="cs-CZ" sz="2800" b="1" dirty="0">
                <a:solidFill>
                  <a:schemeClr val="tx2"/>
                </a:solidFill>
              </a:rPr>
              <a:t>delší</a:t>
            </a:r>
            <a:r>
              <a:rPr lang="cs-CZ" sz="2800" dirty="0">
                <a:solidFill>
                  <a:schemeClr val="tx2"/>
                </a:solidFill>
              </a:rPr>
              <a:t> nebo </a:t>
            </a:r>
            <a:r>
              <a:rPr lang="cs-CZ" sz="2800" b="1" dirty="0">
                <a:solidFill>
                  <a:schemeClr val="tx2"/>
                </a:solidFill>
              </a:rPr>
              <a:t>komplexnější</a:t>
            </a:r>
            <a:r>
              <a:rPr lang="cs-CZ" sz="2800" dirty="0">
                <a:solidFill>
                  <a:schemeClr val="tx2"/>
                </a:solidFill>
              </a:rPr>
              <a:t> heslo, tím </a:t>
            </a:r>
            <a:r>
              <a:rPr lang="cs-CZ" sz="2800" b="1" dirty="0">
                <a:solidFill>
                  <a:schemeClr val="tx2"/>
                </a:solidFill>
              </a:rPr>
              <a:t>bezpečnější</a:t>
            </a:r>
            <a:r>
              <a:rPr lang="cs-CZ" sz="2800" dirty="0">
                <a:solidFill>
                  <a:schemeClr val="tx2"/>
                </a:solidFill>
              </a:rPr>
              <a:t> před odhalením hrubou silou</a:t>
            </a:r>
          </a:p>
          <a:p>
            <a:pPr marL="540000" indent="-540000" defTabSz="1371566">
              <a:spcBef>
                <a:spcPts val="9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cs-CZ" sz="2800" dirty="0">
                <a:solidFill>
                  <a:schemeClr val="tx2"/>
                </a:solidFill>
              </a:rPr>
              <a:t>Sílu hesla je možné otestovat na </a:t>
            </a:r>
            <a:r>
              <a:rPr lang="cs-CZ" sz="2800" dirty="0">
                <a:solidFill>
                  <a:schemeClr val="tx2"/>
                </a:solidFill>
                <a:hlinkClick r:id="rId3"/>
              </a:rPr>
              <a:t>https://howsecureismypassword.net</a:t>
            </a:r>
            <a:r>
              <a:rPr lang="cs-CZ" sz="2800" dirty="0">
                <a:solidFill>
                  <a:schemeClr val="tx2"/>
                </a:solidFill>
              </a:rPr>
              <a:t>  (doporučujeme nezadávat vaše konkrétní heslo)</a:t>
            </a:r>
          </a:p>
          <a:p>
            <a:pPr marL="540000" indent="-540000" defTabSz="1371566">
              <a:spcBef>
                <a:spcPts val="9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cs-CZ" sz="2800" dirty="0">
                <a:solidFill>
                  <a:schemeClr val="tx2"/>
                </a:solidFill>
              </a:rPr>
              <a:t>Jednoduchou změnou lze dosáhnout vyšší bezpečnosti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6458700" y="9759996"/>
            <a:ext cx="25518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3200" dirty="0" err="1"/>
              <a:t>mojepivo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6458702" y="10391600"/>
            <a:ext cx="25518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3200" dirty="0" err="1"/>
              <a:t>mojePivo</a:t>
            </a:r>
            <a:endParaRPr lang="cs-CZ" sz="32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6151343" y="11016598"/>
            <a:ext cx="2859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3200" dirty="0"/>
              <a:t>moje5Pivo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5908498" y="11640744"/>
            <a:ext cx="3102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3200" dirty="0"/>
              <a:t>moje5Pivo@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9336613" y="9759994"/>
            <a:ext cx="22680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3200" b="1" dirty="0">
                <a:solidFill>
                  <a:srgbClr val="FF0000"/>
                </a:solidFill>
              </a:rPr>
              <a:t>5 vteřin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9336613" y="10392452"/>
            <a:ext cx="20636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3200" b="1" dirty="0">
                <a:solidFill>
                  <a:srgbClr val="FF0000"/>
                </a:solidFill>
              </a:rPr>
              <a:t>42 minut</a:t>
            </a:r>
          </a:p>
        </p:txBody>
      </p:sp>
      <p:sp>
        <p:nvSpPr>
          <p:cNvPr id="15" name="TextovéPole 14"/>
          <p:cNvSpPr txBox="1"/>
          <p:nvPr/>
        </p:nvSpPr>
        <p:spPr>
          <a:xfrm>
            <a:off x="9336614" y="11016598"/>
            <a:ext cx="225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3200" b="1" dirty="0">
                <a:solidFill>
                  <a:srgbClr val="0070C0"/>
                </a:solidFill>
              </a:rPr>
              <a:t>4 dny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9336614" y="11614534"/>
            <a:ext cx="1658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3200" b="1" dirty="0">
                <a:solidFill>
                  <a:srgbClr val="00B050"/>
                </a:solidFill>
              </a:rPr>
              <a:t>6 let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142" y="3192223"/>
            <a:ext cx="5586413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311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164477-952B-452D-BC4A-3C464042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652" y="917834"/>
            <a:ext cx="13752000" cy="1629164"/>
          </a:xfrm>
        </p:spPr>
        <p:txBody>
          <a:bodyPr/>
          <a:lstStyle/>
          <a:p>
            <a:br>
              <a:rPr lang="cs-CZ" dirty="0"/>
            </a:br>
            <a:r>
              <a:rPr lang="cs-CZ" dirty="0"/>
              <a:t>jak dlouho trvá odhalení hesla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3A5B32C-E43F-4F5A-9E5B-E7D413391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6662" y="3388390"/>
            <a:ext cx="13204031" cy="9217024"/>
          </a:xfrm>
        </p:spPr>
        <p:txBody>
          <a:bodyPr/>
          <a:lstStyle/>
          <a:p>
            <a:pPr marL="0" indent="0">
              <a:buNone/>
            </a:pPr>
            <a:r>
              <a:rPr lang="cs-CZ" sz="2800" b="1" dirty="0"/>
              <a:t>Složitost hesla je dána: </a:t>
            </a:r>
            <a:r>
              <a:rPr lang="cs-CZ" dirty="0"/>
              <a:t>	</a:t>
            </a:r>
          </a:p>
          <a:p>
            <a:pPr marL="540000" indent="-540000">
              <a:buFont typeface="Arial" panose="020B0604020202020204" pitchFamily="34" charset="0"/>
              <a:buChar char="•"/>
            </a:pPr>
            <a:r>
              <a:rPr lang="cs-CZ" sz="2800" dirty="0"/>
              <a:t>Množstvím znaků</a:t>
            </a:r>
          </a:p>
          <a:p>
            <a:pPr marL="540000" indent="-540000">
              <a:buFont typeface="Arial" panose="020B0604020202020204" pitchFamily="34" charset="0"/>
              <a:buChar char="•"/>
            </a:pPr>
            <a:r>
              <a:rPr lang="cs-CZ" sz="2800" dirty="0"/>
              <a:t>Použitím čísel</a:t>
            </a:r>
          </a:p>
          <a:p>
            <a:pPr marL="540000" indent="-540000">
              <a:buFont typeface="Arial" panose="020B0604020202020204" pitchFamily="34" charset="0"/>
              <a:buChar char="•"/>
            </a:pPr>
            <a:r>
              <a:rPr lang="cs-CZ" sz="2800" dirty="0"/>
              <a:t>Použitím speciálních znaků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59356A0-F457-4C2F-8994-F658E8F911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EC6D3-E5AC-407E-ABD5-BD9CA53279C2}" type="slidenum">
              <a:rPr lang="cs-CZ" smtClean="0"/>
              <a:pPr/>
              <a:t>17</a:t>
            </a:fld>
            <a:endParaRPr lang="cs-CZ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A27937-3BB8-44EA-AD94-D0EE59B485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0652" y="7031370"/>
            <a:ext cx="13487400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9910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68422" y="875304"/>
            <a:ext cx="13752000" cy="1692772"/>
          </a:xfrm>
        </p:spPr>
        <p:txBody>
          <a:bodyPr/>
          <a:lstStyle/>
          <a:p>
            <a:br>
              <a:rPr lang="cs-CZ" dirty="0"/>
            </a:br>
            <a:r>
              <a:rPr lang="cs-CZ" dirty="0"/>
              <a:t>Malware (přehled) a ransomware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68422" y="3114892"/>
            <a:ext cx="14376378" cy="9360000"/>
          </a:xfrm>
        </p:spPr>
        <p:txBody>
          <a:bodyPr/>
          <a:lstStyle/>
          <a:p>
            <a:pPr marL="0" indent="0">
              <a:buNone/>
            </a:pPr>
            <a:r>
              <a:rPr lang="cs-CZ" sz="2800" b="1" dirty="0" err="1">
                <a:solidFill>
                  <a:srgbClr val="0054A4"/>
                </a:solidFill>
                <a:latin typeface="Arial" panose="020B0604020202020204"/>
              </a:rPr>
              <a:t>Malware</a:t>
            </a:r>
            <a:r>
              <a:rPr lang="cs-CZ" sz="2800" dirty="0"/>
              <a:t> (zkratka pro škodlivý software) je typ softwaru, který má za úkol zajistit útočníkovi tajný přístup k vašemu zařízení. </a:t>
            </a:r>
          </a:p>
          <a:p>
            <a:pPr marL="540000" indent="-540000"/>
            <a:r>
              <a:rPr lang="cs-CZ" sz="2800" dirty="0"/>
              <a:t>Pod souhrnné označení </a:t>
            </a:r>
            <a:r>
              <a:rPr lang="cs-CZ" sz="2800" dirty="0" err="1"/>
              <a:t>malware</a:t>
            </a:r>
            <a:r>
              <a:rPr lang="cs-CZ" sz="2800" dirty="0"/>
              <a:t> se zahrnují: </a:t>
            </a:r>
            <a:r>
              <a:rPr lang="cs-CZ" sz="2800" b="1" dirty="0" err="1">
                <a:solidFill>
                  <a:srgbClr val="0054A4"/>
                </a:solidFill>
                <a:latin typeface="Arial" panose="020B0604020202020204"/>
              </a:rPr>
              <a:t>ransomware</a:t>
            </a:r>
            <a:r>
              <a:rPr lang="cs-CZ" sz="2800" b="1" dirty="0">
                <a:solidFill>
                  <a:srgbClr val="0054A4"/>
                </a:solidFill>
                <a:latin typeface="Arial" panose="020B0604020202020204"/>
              </a:rPr>
              <a:t>, počítačové viry, trojské koně, </a:t>
            </a:r>
            <a:r>
              <a:rPr lang="cs-CZ" sz="2800" b="1" dirty="0" err="1">
                <a:solidFill>
                  <a:srgbClr val="0054A4"/>
                </a:solidFill>
                <a:latin typeface="Arial" panose="020B0604020202020204"/>
              </a:rPr>
              <a:t>spyware</a:t>
            </a:r>
            <a:r>
              <a:rPr lang="cs-CZ" sz="2800" dirty="0"/>
              <a:t> (</a:t>
            </a:r>
            <a:r>
              <a:rPr lang="cs-CZ" sz="2800" dirty="0" err="1"/>
              <a:t>špehovací</a:t>
            </a:r>
            <a:r>
              <a:rPr lang="cs-CZ" sz="2800" dirty="0"/>
              <a:t> software) nebo </a:t>
            </a:r>
            <a:r>
              <a:rPr lang="cs-CZ" sz="2800" b="1" dirty="0" err="1">
                <a:solidFill>
                  <a:srgbClr val="0054A4"/>
                </a:solidFill>
                <a:latin typeface="Arial" panose="020B0604020202020204"/>
              </a:rPr>
              <a:t>adware</a:t>
            </a:r>
            <a:r>
              <a:rPr lang="cs-CZ" sz="2800" dirty="0"/>
              <a:t> (reklamní software)</a:t>
            </a:r>
          </a:p>
          <a:p>
            <a:pPr marL="540000" indent="-540000"/>
            <a:r>
              <a:rPr lang="cs-CZ" sz="2800" dirty="0"/>
              <a:t>Malware pro šíření využívá různé techniky. Nejčastěji je to </a:t>
            </a:r>
            <a:r>
              <a:rPr lang="cs-CZ" sz="2800" dirty="0" err="1"/>
              <a:t>phishing</a:t>
            </a:r>
            <a:r>
              <a:rPr lang="cs-CZ" sz="2800" dirty="0"/>
              <a:t> a sociální inženýrství</a:t>
            </a:r>
          </a:p>
          <a:p>
            <a:endParaRPr lang="cs-CZ" sz="2800" dirty="0"/>
          </a:p>
          <a:p>
            <a:pPr marL="0" indent="0">
              <a:buNone/>
            </a:pPr>
            <a:r>
              <a:rPr lang="cs-CZ" sz="2800" b="1" dirty="0" err="1">
                <a:solidFill>
                  <a:srgbClr val="0054A4"/>
                </a:solidFill>
                <a:latin typeface="Arial" panose="020B0604020202020204"/>
              </a:rPr>
              <a:t>Ransomware</a:t>
            </a:r>
            <a:r>
              <a:rPr lang="cs-CZ" sz="2800" b="1" dirty="0"/>
              <a:t> </a:t>
            </a:r>
            <a:r>
              <a:rPr lang="cs-CZ" sz="2800" dirty="0"/>
              <a:t>– aktuálně nejčastější hrozba</a:t>
            </a:r>
          </a:p>
          <a:p>
            <a:pPr marL="540000" indent="-540000"/>
            <a:r>
              <a:rPr lang="cs-CZ" sz="2800" dirty="0"/>
              <a:t>zabraňuje přístupu k infikovanému počítači zašifrováním souborů v PC/NB</a:t>
            </a:r>
          </a:p>
          <a:p>
            <a:pPr marL="540000" indent="-540000"/>
            <a:r>
              <a:rPr lang="cs-CZ" sz="2800" dirty="0"/>
              <a:t>zpravidla vyžaduje zaplacení výkupného (anglicky </a:t>
            </a:r>
            <a:r>
              <a:rPr lang="cs-CZ" sz="2800" dirty="0" err="1"/>
              <a:t>ransom</a:t>
            </a:r>
            <a:r>
              <a:rPr lang="cs-CZ" sz="2800" dirty="0"/>
              <a:t>)</a:t>
            </a:r>
          </a:p>
          <a:p>
            <a:pPr marL="540000" indent="-540000"/>
            <a:r>
              <a:rPr lang="cs-CZ" sz="2800" dirty="0"/>
              <a:t>šifruje soubory na pevném disku (dokumenty, fotky atd.) nebo jen zamkne systém a výhrůžnou zprávou se snaží donutit uživatele k zaplacení. </a:t>
            </a:r>
          </a:p>
          <a:p>
            <a:pPr hangingPunct="0"/>
            <a:endParaRPr lang="cs-CZ" sz="2800" u="sng" dirty="0"/>
          </a:p>
          <a:p>
            <a:pPr marL="0" indent="0" hangingPunct="0">
              <a:buNone/>
            </a:pPr>
            <a:r>
              <a:rPr lang="cs-CZ" sz="2800" u="sng" dirty="0"/>
              <a:t>Co dělat pokud zjistím, že můj počítač byl infikován:</a:t>
            </a:r>
          </a:p>
          <a:p>
            <a:pPr marL="0" lvl="0" indent="0" hangingPunct="0">
              <a:buNone/>
            </a:pPr>
            <a:r>
              <a:rPr lang="cs-CZ" sz="2800" b="1" dirty="0"/>
              <a:t>Nikdy neplaťte!! Pravděpodobnost, že vaše data budou obnovena je minimální a svoji platbou podporujete nové útoky tohoto typu.</a:t>
            </a:r>
          </a:p>
          <a:p>
            <a:endParaRPr lang="cs-CZ" sz="2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EC6D3-E5AC-407E-ABD5-BD9CA53279C2}" type="slidenum">
              <a:rPr lang="cs-CZ" smtClean="0"/>
              <a:pPr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404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68422" y="875304"/>
            <a:ext cx="13752000" cy="1692772"/>
          </a:xfrm>
        </p:spPr>
        <p:txBody>
          <a:bodyPr/>
          <a:lstStyle/>
          <a:p>
            <a:br>
              <a:rPr lang="cs-CZ" dirty="0"/>
            </a:br>
            <a:r>
              <a:rPr lang="cs-CZ" dirty="0" err="1"/>
              <a:t>Malware</a:t>
            </a:r>
            <a:r>
              <a:rPr lang="cs-CZ" dirty="0"/>
              <a:t> – sociální inženýrství a </a:t>
            </a:r>
            <a:r>
              <a:rPr lang="cs-CZ" dirty="0" err="1"/>
              <a:t>Phishing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68423" y="3101143"/>
            <a:ext cx="14312210" cy="9905550"/>
          </a:xfrm>
        </p:spPr>
        <p:txBody>
          <a:bodyPr/>
          <a:lstStyle/>
          <a:p>
            <a:pPr marL="0" indent="0" hangingPunct="0">
              <a:buNone/>
            </a:pPr>
            <a:r>
              <a:rPr lang="cs-CZ" sz="2800" b="1" dirty="0"/>
              <a:t>Sociální inženýrství</a:t>
            </a:r>
          </a:p>
          <a:p>
            <a:pPr marL="0" indent="0" algn="ctr" hangingPunct="0">
              <a:spcBef>
                <a:spcPts val="1200"/>
              </a:spcBef>
              <a:spcAft>
                <a:spcPts val="1200"/>
              </a:spcAft>
              <a:buNone/>
            </a:pPr>
            <a:r>
              <a:rPr lang="cs-CZ" sz="2800" b="1" dirty="0">
                <a:solidFill>
                  <a:srgbClr val="0054A4"/>
                </a:solidFill>
              </a:rPr>
              <a:t>„Nejslabším článkem každého bezpečnostního řešení je člověk.“ </a:t>
            </a:r>
          </a:p>
          <a:p>
            <a:pPr marL="540000" indent="-540000" hangingPunct="0"/>
            <a:r>
              <a:rPr lang="cs-CZ" sz="2800" b="1" dirty="0">
                <a:solidFill>
                  <a:srgbClr val="0054A4"/>
                </a:solidFill>
                <a:latin typeface="Arial" panose="020B0604020202020204"/>
              </a:rPr>
              <a:t>Způsob manipulace lidí </a:t>
            </a:r>
            <a:r>
              <a:rPr lang="cs-CZ" sz="2800" dirty="0"/>
              <a:t>za účelem provedení určité činnosti nebo získání určité informace. </a:t>
            </a:r>
            <a:r>
              <a:rPr lang="cs-CZ" sz="2800" b="1" dirty="0">
                <a:solidFill>
                  <a:srgbClr val="0054A4"/>
                </a:solidFill>
                <a:latin typeface="Arial" panose="020B0604020202020204"/>
              </a:rPr>
              <a:t>Techniky </a:t>
            </a:r>
            <a:r>
              <a:rPr lang="cs-CZ" sz="2800" dirty="0"/>
              <a:t>sociálního inženýrství </a:t>
            </a:r>
            <a:r>
              <a:rPr lang="cs-CZ" sz="2800" b="1" dirty="0">
                <a:solidFill>
                  <a:srgbClr val="0054A4"/>
                </a:solidFill>
                <a:latin typeface="Arial" panose="020B0604020202020204"/>
              </a:rPr>
              <a:t>spoléhají na zvědavost, chamtivost, strach nebo lidskou závist.</a:t>
            </a:r>
            <a:r>
              <a:rPr lang="cs-CZ" sz="2800" dirty="0"/>
              <a:t> </a:t>
            </a:r>
          </a:p>
          <a:p>
            <a:pPr marL="0" indent="0" hangingPunct="0">
              <a:buNone/>
            </a:pPr>
            <a:endParaRPr lang="cs-CZ" sz="2800" dirty="0"/>
          </a:p>
          <a:p>
            <a:pPr marL="0" indent="0" hangingPunct="0">
              <a:buNone/>
            </a:pPr>
            <a:r>
              <a:rPr lang="cs-CZ" sz="2800" dirty="0"/>
              <a:t>Nejčastější technikou sociálního inženýrství je </a:t>
            </a:r>
            <a:r>
              <a:rPr lang="cs-CZ" sz="2800" b="1" dirty="0" err="1">
                <a:solidFill>
                  <a:srgbClr val="0054A4"/>
                </a:solidFill>
                <a:latin typeface="Arial" panose="020B0604020202020204"/>
              </a:rPr>
              <a:t>Phishing</a:t>
            </a:r>
            <a:r>
              <a:rPr lang="cs-CZ" sz="2800" b="1" dirty="0">
                <a:solidFill>
                  <a:srgbClr val="0054A4"/>
                </a:solidFill>
                <a:latin typeface="Arial" panose="020B0604020202020204"/>
              </a:rPr>
              <a:t>.</a:t>
            </a:r>
          </a:p>
          <a:p>
            <a:pPr marL="540000" indent="-540000" hangingPunct="0"/>
            <a:r>
              <a:rPr lang="cs-CZ" sz="2800" dirty="0"/>
              <a:t>Používá se hlavně v emailové komunikaci pro získání citlivých údajů (hesla, čísla platebních karet, aj.) </a:t>
            </a:r>
            <a:r>
              <a:rPr lang="cs-CZ" sz="2800" dirty="0" err="1"/>
              <a:t>Phishingové</a:t>
            </a:r>
            <a:r>
              <a:rPr lang="cs-CZ" sz="2800" dirty="0"/>
              <a:t> zprávy vypadají jako zprávy od důvěryhodných organizací (kolega, banka, </a:t>
            </a:r>
            <a:r>
              <a:rPr lang="cs-CZ" sz="2800" dirty="0" err="1"/>
              <a:t>PayPal</a:t>
            </a:r>
            <a:r>
              <a:rPr lang="cs-CZ" sz="2800" dirty="0"/>
              <a:t>).</a:t>
            </a:r>
          </a:p>
          <a:p>
            <a:pPr hangingPunct="0"/>
            <a:endParaRPr lang="cs-CZ" sz="2800" b="1" dirty="0"/>
          </a:p>
          <a:p>
            <a:pPr marL="0" indent="0" hangingPunct="0">
              <a:buNone/>
            </a:pPr>
            <a:r>
              <a:rPr lang="cs-CZ" sz="2800" b="1" dirty="0"/>
              <a:t>Ochrana před </a:t>
            </a:r>
            <a:r>
              <a:rPr lang="cs-CZ" sz="2800" b="1" dirty="0" err="1"/>
              <a:t>phishingem</a:t>
            </a:r>
            <a:r>
              <a:rPr lang="cs-CZ" sz="2800" b="1" dirty="0"/>
              <a:t>:</a:t>
            </a:r>
          </a:p>
          <a:p>
            <a:pPr marL="540000" indent="-540000" hangingPunct="0"/>
            <a:r>
              <a:rPr lang="cs-CZ" sz="2800" dirty="0"/>
              <a:t>Základním pravidlem je kontrola odesílatele a kontrola odkazů</a:t>
            </a:r>
          </a:p>
          <a:p>
            <a:pPr marL="540000" indent="-540000" hangingPunct="0"/>
            <a:r>
              <a:rPr lang="cs-CZ" sz="2800" dirty="0"/>
              <a:t>Nikomu nesdělujte vaše hesla a citlivé informace – po telefonu, osobně nebo emailem</a:t>
            </a:r>
          </a:p>
          <a:p>
            <a:pPr marL="540000" indent="-540000" hangingPunct="0"/>
            <a:r>
              <a:rPr lang="cs-CZ" sz="2800" dirty="0"/>
              <a:t>Kontrolujte správnost URL adresy navštěvovaných stránek (např. v chybném písmeně v URL adrese nebo v odlišné doméně (.</a:t>
            </a:r>
            <a:r>
              <a:rPr lang="cs-CZ" sz="2800" dirty="0" err="1"/>
              <a:t>com</a:t>
            </a:r>
            <a:r>
              <a:rPr lang="cs-CZ" sz="2800" dirty="0"/>
              <a:t> namísto .</a:t>
            </a:r>
            <a:r>
              <a:rPr lang="cs-CZ" sz="2800" dirty="0" err="1"/>
              <a:t>cz</a:t>
            </a:r>
            <a:r>
              <a:rPr lang="cs-CZ" sz="2800" dirty="0"/>
              <a:t>)</a:t>
            </a:r>
          </a:p>
          <a:p>
            <a:pPr marL="540000" indent="-540000" hangingPunct="0"/>
            <a:r>
              <a:rPr lang="cs-CZ" sz="2800" dirty="0"/>
              <a:t>Dodržovat pravidla bezpečné práce s emailem</a:t>
            </a:r>
          </a:p>
          <a:p>
            <a:pPr marL="540000" indent="-540000" hangingPunct="0"/>
            <a:r>
              <a:rPr lang="cs-CZ" sz="2800" dirty="0"/>
              <a:t>Ověřujte si jestli osoba se kterou komunikujete je skutečně ta za kterou se vydává</a:t>
            </a:r>
          </a:p>
          <a:p>
            <a:pPr hangingPunct="0"/>
            <a:endParaRPr lang="cs-CZ" sz="2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EC6D3-E5AC-407E-ABD5-BD9CA53279C2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2114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68422" y="1233249"/>
            <a:ext cx="13752000" cy="1618807"/>
          </a:xfrm>
        </p:spPr>
        <p:txBody>
          <a:bodyPr>
            <a:normAutofit/>
          </a:bodyPr>
          <a:lstStyle/>
          <a:p>
            <a:r>
              <a:rPr lang="cs-CZ" sz="4400" b="1" dirty="0">
                <a:solidFill>
                  <a:schemeClr val="tx2"/>
                </a:solidFill>
              </a:rPr>
              <a:t>Informační a kybernetická bezpečnost</a:t>
            </a:r>
            <a:br>
              <a:rPr lang="cs-CZ" dirty="0"/>
            </a:br>
            <a:r>
              <a:rPr lang="cs-CZ" dirty="0"/>
              <a:t>Proč se jí zabýváme?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68422" y="3122750"/>
            <a:ext cx="14417942" cy="9360000"/>
          </a:xfrm>
        </p:spPr>
        <p:txBody>
          <a:bodyPr/>
          <a:lstStyle/>
          <a:p>
            <a:pPr marL="0" indent="0">
              <a:buNone/>
            </a:pPr>
            <a:r>
              <a:rPr lang="cs-CZ" sz="2800" b="1" dirty="0"/>
              <a:t>Zpoždění při spouštění íránské jaderné elektrárny – virus </a:t>
            </a:r>
            <a:r>
              <a:rPr lang="cs-CZ" sz="2800" b="1" dirty="0" err="1"/>
              <a:t>Stuxnet</a:t>
            </a:r>
            <a:endParaRPr lang="cs-CZ" sz="2800" b="1" dirty="0"/>
          </a:p>
          <a:p>
            <a:pPr marL="540000" indent="-540000"/>
            <a:r>
              <a:rPr lang="cs-CZ" sz="2800" dirty="0"/>
              <a:t>Útok z roku 2010, který měl oddálit či zastavit spuštění elektrárny. Cíleno na závod pro obohacování uranu.</a:t>
            </a:r>
          </a:p>
          <a:p>
            <a:pPr marL="540000" indent="-540000"/>
            <a:r>
              <a:rPr lang="cs-CZ" sz="2800" dirty="0"/>
              <a:t>Virus zničil několik stovek centrifug tím že změnil frekvenci jejich otáček. Nejprve je roztočil nad povolenou hranici a poté jejich otáčky naopak snížil na velmi pomalé.</a:t>
            </a:r>
          </a:p>
          <a:p>
            <a:pPr marL="540000" indent="-540000"/>
            <a:r>
              <a:rPr lang="cs-CZ" sz="2800" dirty="0" err="1"/>
              <a:t>Stuxnet</a:t>
            </a:r>
            <a:r>
              <a:rPr lang="cs-CZ" sz="2800" dirty="0"/>
              <a:t> je natolik kvalitní a modulární systém, že je možné jej u průmyslových systémů využít pro téměř libovolnou podobnou činnost.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2800" dirty="0"/>
          </a:p>
          <a:p>
            <a:pPr marL="0" indent="0">
              <a:buNone/>
            </a:pPr>
            <a:r>
              <a:rPr lang="cs-CZ" sz="2800" b="1" dirty="0"/>
              <a:t>Masivní výpadek dodávky elektrického proudu na Ukrajině</a:t>
            </a:r>
          </a:p>
          <a:p>
            <a:pPr marL="540000" indent="-540000"/>
            <a:r>
              <a:rPr lang="cs-CZ" sz="2800" dirty="0"/>
              <a:t>V roce 2015 bylo až 700 000 lidí bez proudu na několik hodin.</a:t>
            </a:r>
          </a:p>
          <a:p>
            <a:pPr marL="540000" indent="-540000"/>
            <a:r>
              <a:rPr lang="cs-CZ" sz="2800" dirty="0"/>
              <a:t>Nejednalo o náhodný výpadek, ale koordinovanou součinnost skupiny hackerů.</a:t>
            </a:r>
          </a:p>
          <a:p>
            <a:pPr marL="540000" indent="-540000"/>
            <a:r>
              <a:rPr lang="cs-CZ" sz="2800" dirty="0"/>
              <a:t>Pomocí trojského koně </a:t>
            </a:r>
            <a:r>
              <a:rPr lang="cs-CZ" sz="2800" dirty="0" err="1"/>
              <a:t>BlackEnergy</a:t>
            </a:r>
            <a:r>
              <a:rPr lang="cs-CZ" sz="2800" dirty="0"/>
              <a:t> pronikli do jednotlivých komponent distribučních sítí.</a:t>
            </a:r>
          </a:p>
          <a:p>
            <a:pPr marL="540000" indent="-540000"/>
            <a:r>
              <a:rPr lang="cs-CZ" sz="2800" dirty="0"/>
              <a:t>Kromě funkcí destruktivního </a:t>
            </a:r>
            <a:r>
              <a:rPr lang="cs-CZ" sz="2800" dirty="0" err="1"/>
              <a:t>malwaru</a:t>
            </a:r>
            <a:r>
              <a:rPr lang="cs-CZ" sz="2800" dirty="0"/>
              <a:t> (odstranění systémových souborů, které znemožní spustit systém) se tato varianta speciálně zaměřila na sabotáže v průmyslových systémech.</a:t>
            </a:r>
          </a:p>
          <a:p>
            <a:pPr marL="540000" indent="-540000"/>
            <a:r>
              <a:rPr lang="cs-CZ" sz="2800" dirty="0"/>
              <a:t>Jedná se o první jasně potvrzený útok na rozvodnou elektrickou síť v tomto rozsahu.</a:t>
            </a:r>
          </a:p>
          <a:p>
            <a:endParaRPr lang="cs-CZ" sz="2800" b="1" dirty="0"/>
          </a:p>
          <a:p>
            <a:endParaRPr lang="cs-CZ" sz="2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EC6D3-E5AC-407E-ABD5-BD9CA53279C2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3134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68422" y="875304"/>
            <a:ext cx="13752000" cy="1692772"/>
          </a:xfrm>
        </p:spPr>
        <p:txBody>
          <a:bodyPr/>
          <a:lstStyle/>
          <a:p>
            <a:br>
              <a:rPr lang="cs-CZ" dirty="0"/>
            </a:br>
            <a:r>
              <a:rPr lang="cs-CZ" dirty="0"/>
              <a:t>E-mail – základní informace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68422" y="3119592"/>
            <a:ext cx="14392420" cy="9428008"/>
          </a:xfrm>
        </p:spPr>
        <p:txBody>
          <a:bodyPr>
            <a:normAutofit fontScale="92500" lnSpcReduction="10000"/>
          </a:bodyPr>
          <a:lstStyle/>
          <a:p>
            <a:pPr marL="0" indent="0" hangingPunct="0">
              <a:buNone/>
            </a:pPr>
            <a:r>
              <a:rPr lang="cs-CZ" sz="3000" b="1" dirty="0"/>
              <a:t>E-mail je v dnešní době nejpoužívanější prostředek pro komunikaci</a:t>
            </a:r>
          </a:p>
          <a:p>
            <a:endParaRPr lang="cs-CZ" sz="2800" dirty="0"/>
          </a:p>
          <a:p>
            <a:pPr marL="0" indent="0" hangingPunct="0">
              <a:buNone/>
            </a:pPr>
            <a:r>
              <a:rPr lang="cs-CZ" sz="3000" b="1" dirty="0"/>
              <a:t>Pro co největší bezpečnost e-mailu doporučujeme dodržovat následující zásady:</a:t>
            </a:r>
          </a:p>
          <a:p>
            <a:pPr marL="540000" indent="-540000" hangingPunct="0"/>
            <a:r>
              <a:rPr lang="cs-CZ" sz="3000" dirty="0"/>
              <a:t>Neotevírat nevyžádané, neznámé a potenciálně nebezpečné přílohy.</a:t>
            </a:r>
          </a:p>
          <a:p>
            <a:pPr marL="540000" indent="-540000" hangingPunct="0"/>
            <a:r>
              <a:rPr lang="cs-CZ" sz="3000" dirty="0"/>
              <a:t>Nezneužívat elektronickou poštu pro zasílání nevyžádaných zpráv v rámci společnosti i vně.</a:t>
            </a:r>
          </a:p>
          <a:p>
            <a:pPr marL="540000" indent="-540000" hangingPunct="0"/>
            <a:r>
              <a:rPr lang="cs-CZ" sz="3000" dirty="0"/>
              <a:t>Nepoužívat emailovou schránku pro registraci na různá diskuzní fóra či webové služby, pokud toto přímo nesouvisí s jejich pracovní náplní.</a:t>
            </a:r>
          </a:p>
          <a:p>
            <a:pPr marL="540000" indent="-540000" hangingPunct="0"/>
            <a:r>
              <a:rPr lang="cs-CZ" sz="3000" dirty="0"/>
              <a:t>Nereagovat na nevyžádanou poštu (spam). Nevyžádanou poštu označujte v Outlooku.</a:t>
            </a:r>
          </a:p>
          <a:p>
            <a:pPr marL="540000" indent="-540000" hangingPunct="0"/>
            <a:r>
              <a:rPr lang="cs-CZ" sz="3000" dirty="0"/>
              <a:t>Nerozesílat hromadné či řetězové maily.</a:t>
            </a:r>
          </a:p>
          <a:p>
            <a:pPr marL="540000" indent="-540000" hangingPunct="0"/>
            <a:r>
              <a:rPr lang="cs-CZ" sz="3000" dirty="0"/>
              <a:t>Nezasílat emailem citlivé či jinak důvěrné informace, pokud je to nutné využijte šifrování emailu.</a:t>
            </a:r>
          </a:p>
          <a:p>
            <a:pPr marL="0" indent="0">
              <a:buNone/>
            </a:pPr>
            <a:endParaRPr lang="cs-CZ" sz="2800" dirty="0"/>
          </a:p>
          <a:p>
            <a:pPr marL="0" indent="0" hangingPunct="0">
              <a:buNone/>
            </a:pPr>
            <a:r>
              <a:rPr lang="cs-CZ" sz="3000" b="1" dirty="0"/>
              <a:t>Elektronický podpis a šifrování e-mailu</a:t>
            </a:r>
          </a:p>
          <a:p>
            <a:pPr marL="540000" indent="-540000" hangingPunct="0"/>
            <a:r>
              <a:rPr lang="cs-CZ" sz="3000" dirty="0"/>
              <a:t>Elektronický podpis je prostředek k tomu, jak v anonymním světě internetu ověřit totožnost odesílatele. </a:t>
            </a:r>
          </a:p>
          <a:p>
            <a:pPr marL="540000" indent="-540000" hangingPunct="0"/>
            <a:r>
              <a:rPr lang="cs-CZ" sz="3000" dirty="0"/>
              <a:t>Šifrování je jeden ze způsobů jak můžete výrazně zvýšit zabezpečení svého emailu. Je možné šifrovat celý email případně pouze zasílanou přílohu.</a:t>
            </a:r>
          </a:p>
          <a:p>
            <a:pPr marL="540000" indent="-540000" hangingPunct="0"/>
            <a:r>
              <a:rPr lang="cs-CZ" sz="3000" dirty="0"/>
              <a:t>Pro el. podpis a šifrování emailů je nutné mít vystavený certifikát v kompetenci ICTS.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EC6D3-E5AC-407E-ABD5-BD9CA53279C2}" type="slidenum">
              <a:rPr lang="cs-CZ" smtClean="0"/>
              <a:pPr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5202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00506" y="875304"/>
            <a:ext cx="13752000" cy="1692772"/>
          </a:xfrm>
        </p:spPr>
        <p:txBody>
          <a:bodyPr/>
          <a:lstStyle/>
          <a:p>
            <a:br>
              <a:rPr lang="cs-CZ" dirty="0"/>
            </a:br>
            <a:r>
              <a:rPr lang="cs-CZ" dirty="0"/>
              <a:t>internet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00506" y="3119592"/>
            <a:ext cx="14456589" cy="9428008"/>
          </a:xfrm>
        </p:spPr>
        <p:txBody>
          <a:bodyPr/>
          <a:lstStyle/>
          <a:p>
            <a:pPr marL="0" indent="0" hangingPunct="0">
              <a:buNone/>
            </a:pPr>
            <a:r>
              <a:rPr lang="cs-CZ" sz="2800" b="1" dirty="0"/>
              <a:t>Pro správné a bezpečné fungování, byste měli dodržovat následující zásady:</a:t>
            </a:r>
          </a:p>
          <a:p>
            <a:pPr marL="0" indent="0" hangingPunct="0">
              <a:buNone/>
            </a:pPr>
            <a:endParaRPr lang="cs-CZ" sz="2800" b="1" dirty="0"/>
          </a:p>
          <a:p>
            <a:pPr marL="540000" indent="-540000" hangingPunct="0"/>
            <a:r>
              <a:rPr lang="cs-CZ" sz="2800" b="1" dirty="0">
                <a:solidFill>
                  <a:srgbClr val="0054A4"/>
                </a:solidFill>
              </a:rPr>
              <a:t>Nenavštěvujte rizikové webové stránky </a:t>
            </a:r>
            <a:r>
              <a:rPr lang="cs-CZ" sz="2800" dirty="0"/>
              <a:t>(pornografie, cracking, </a:t>
            </a:r>
            <a:r>
              <a:rPr lang="cs-CZ" sz="2800" dirty="0" err="1"/>
              <a:t>hacking</a:t>
            </a:r>
            <a:r>
              <a:rPr lang="cs-CZ" sz="2800" dirty="0"/>
              <a:t>, </a:t>
            </a:r>
            <a:r>
              <a:rPr lang="cs-CZ" sz="2800" dirty="0" err="1"/>
              <a:t>warez</a:t>
            </a:r>
            <a:r>
              <a:rPr lang="cs-CZ" sz="2800" dirty="0"/>
              <a:t>, drogy, násilí, …)</a:t>
            </a:r>
          </a:p>
          <a:p>
            <a:pPr marL="540000" indent="-540000" hangingPunct="0"/>
            <a:r>
              <a:rPr lang="cs-CZ" sz="2800" b="1" dirty="0">
                <a:solidFill>
                  <a:srgbClr val="0054A4"/>
                </a:solidFill>
              </a:rPr>
              <a:t>Nevyužívejte automatického ukládání hesel </a:t>
            </a:r>
            <a:r>
              <a:rPr lang="cs-CZ" sz="2800" dirty="0"/>
              <a:t>– tyto hesla je poté snadné odhalit a zneužít</a:t>
            </a:r>
          </a:p>
          <a:p>
            <a:pPr marL="540000" indent="-540000" hangingPunct="0"/>
            <a:r>
              <a:rPr lang="cs-CZ" sz="2800" b="1" dirty="0">
                <a:solidFill>
                  <a:srgbClr val="0054A4"/>
                </a:solidFill>
              </a:rPr>
              <a:t>Neposílejte přes internet důvěrná data </a:t>
            </a:r>
            <a:r>
              <a:rPr lang="cs-CZ" sz="2800" dirty="0"/>
              <a:t>– pokud je to nutné (např. platba kartou na internetu) tak jedině šifrovaně</a:t>
            </a:r>
          </a:p>
          <a:p>
            <a:pPr marL="540000" indent="-540000" hangingPunct="0"/>
            <a:r>
              <a:rPr lang="cs-CZ" sz="2800" b="1" dirty="0">
                <a:solidFill>
                  <a:srgbClr val="0054A4"/>
                </a:solidFill>
              </a:rPr>
              <a:t>Nesdělujte osobní informace </a:t>
            </a:r>
            <a:r>
              <a:rPr lang="cs-CZ" sz="2800" dirty="0"/>
              <a:t>– zbytečně neprozrazujte informace, které nejsou potřebné (např. při registracích)</a:t>
            </a:r>
          </a:p>
          <a:p>
            <a:pPr marL="540000" indent="-540000" hangingPunct="0"/>
            <a:r>
              <a:rPr lang="cs-CZ" sz="2800" b="1" dirty="0">
                <a:solidFill>
                  <a:srgbClr val="0054A4"/>
                </a:solidFill>
              </a:rPr>
              <a:t>Pravidelně aktualizujte </a:t>
            </a:r>
            <a:r>
              <a:rPr lang="cs-CZ" sz="2800" dirty="0"/>
              <a:t>– neodkládejte aktualizace Windows a dalších programů</a:t>
            </a:r>
          </a:p>
          <a:p>
            <a:pPr marL="540000" indent="-540000" hangingPunct="0"/>
            <a:r>
              <a:rPr lang="cs-CZ" sz="2800" b="1" dirty="0">
                <a:solidFill>
                  <a:srgbClr val="0054A4"/>
                </a:solidFill>
              </a:rPr>
              <a:t>Nevěřte každé informaci, kterou na Internetu získáte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EC6D3-E5AC-407E-ABD5-BD9CA53279C2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77734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68422" y="875304"/>
            <a:ext cx="13752000" cy="1692772"/>
          </a:xfrm>
        </p:spPr>
        <p:txBody>
          <a:bodyPr/>
          <a:lstStyle/>
          <a:p>
            <a:br>
              <a:rPr lang="cs-CZ" dirty="0">
                <a:solidFill>
                  <a:schemeClr val="tx1"/>
                </a:solidFill>
              </a:rPr>
            </a:br>
            <a:r>
              <a:rPr lang="cs-CZ" dirty="0"/>
              <a:t>výměna dat ve společnost i mimo ni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800" b="1" dirty="0"/>
              <a:t>Na výměnu dat v rámci firmy můžeme využít tyto komunikační kanály:</a:t>
            </a:r>
            <a:endParaRPr lang="cs-CZ" sz="2800" dirty="0"/>
          </a:p>
          <a:p>
            <a:pPr marL="997200" lvl="1" indent="-457200"/>
            <a:r>
              <a:rPr lang="cs-CZ" sz="2800" dirty="0"/>
              <a:t>SharePoint, </a:t>
            </a:r>
            <a:r>
              <a:rPr lang="cs-CZ" sz="2800" dirty="0" err="1"/>
              <a:t>OneDrive</a:t>
            </a:r>
            <a:r>
              <a:rPr lang="cs-CZ" sz="2800" dirty="0"/>
              <a:t> nebo Teams</a:t>
            </a:r>
          </a:p>
          <a:p>
            <a:pPr marL="997200" lvl="1" indent="-457200"/>
            <a:r>
              <a:rPr lang="cs-CZ" sz="2800" dirty="0"/>
              <a:t>Sdílený diskový prostor (disk J:, W: )</a:t>
            </a:r>
          </a:p>
          <a:p>
            <a:pPr marL="997200" lvl="1" indent="-457200"/>
            <a:r>
              <a:rPr lang="cs-CZ" sz="2800" dirty="0"/>
              <a:t>Email</a:t>
            </a:r>
          </a:p>
          <a:p>
            <a:endParaRPr lang="cs-CZ" sz="2800" dirty="0"/>
          </a:p>
          <a:p>
            <a:endParaRPr lang="cs-CZ" sz="2800" dirty="0"/>
          </a:p>
          <a:p>
            <a:pPr marL="0" indent="0">
              <a:buNone/>
            </a:pPr>
            <a:r>
              <a:rPr lang="cs-CZ" sz="2800" b="1" dirty="0"/>
              <a:t>Na výměnu dat mimo společnost můžeme využít tyto komunikační kanály</a:t>
            </a:r>
            <a:r>
              <a:rPr lang="cs-CZ" sz="2800" dirty="0"/>
              <a:t>:</a:t>
            </a:r>
          </a:p>
          <a:p>
            <a:pPr marL="997200" lvl="1" indent="-457200"/>
            <a:r>
              <a:rPr lang="cs-CZ" sz="2800" dirty="0"/>
              <a:t>Externí přístup na sdílený diskový prostor J:, W: na adrese </a:t>
            </a:r>
            <a:r>
              <a:rPr lang="cs-CZ" sz="2800" dirty="0">
                <a:hlinkClick r:id="rId3"/>
              </a:rPr>
              <a:t>https://ujvcloud.ujv.cz/login</a:t>
            </a:r>
            <a:r>
              <a:rPr lang="cs-CZ" sz="2800" dirty="0"/>
              <a:t> K úložišti nelze přistupovat anonymně a je potřeba pro externistu požádat o přidělení účtu prostřednictvím </a:t>
            </a:r>
            <a:r>
              <a:rPr lang="cs-CZ" sz="2800" dirty="0" err="1"/>
              <a:t>Service</a:t>
            </a:r>
            <a:r>
              <a:rPr lang="cs-CZ" sz="2800" dirty="0"/>
              <a:t> </a:t>
            </a:r>
            <a:r>
              <a:rPr lang="cs-CZ" sz="2800" dirty="0" err="1"/>
              <a:t>desk</a:t>
            </a:r>
            <a:r>
              <a:rPr lang="cs-CZ" sz="2800" dirty="0"/>
              <a:t>. </a:t>
            </a:r>
          </a:p>
          <a:p>
            <a:pPr marL="997200" lvl="1" indent="-457200"/>
            <a:r>
              <a:rPr lang="cs-CZ" sz="2800" dirty="0"/>
              <a:t>Externí Teams, SharePoint nebo schválený DMS/ECM, který lze na vyžádání zřídit</a:t>
            </a:r>
          </a:p>
          <a:p>
            <a:pPr marL="997200" lvl="1" indent="-457200"/>
            <a:r>
              <a:rPr lang="cs-CZ" sz="2800" dirty="0"/>
              <a:t>Email (klasifikace důvěrnosti veřejné a interní) a Šifrovaný obsah emailu (klasifikace důvěrnosti chráněné)</a:t>
            </a:r>
          </a:p>
          <a:p>
            <a:pPr marL="997200" lvl="1" indent="-457200"/>
            <a:r>
              <a:rPr lang="cs-CZ" sz="2800" dirty="0"/>
              <a:t>Datová schránka (pro oficiální komunikaci se státní správou a regulátory)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EC6D3-E5AC-407E-ABD5-BD9CA53279C2}" type="slidenum">
              <a:rPr lang="cs-CZ" smtClean="0"/>
              <a:pPr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22179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20652" y="875304"/>
            <a:ext cx="13752000" cy="1692772"/>
          </a:xfrm>
        </p:spPr>
        <p:txBody>
          <a:bodyPr/>
          <a:lstStyle/>
          <a:p>
            <a:br>
              <a:rPr lang="cs-CZ" dirty="0">
                <a:solidFill>
                  <a:schemeClr val="tx1"/>
                </a:solidFill>
              </a:rPr>
            </a:br>
            <a:r>
              <a:rPr lang="cs-CZ" dirty="0"/>
              <a:t>Jak zašifrovat soubor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EC6D3-E5AC-407E-ABD5-BD9CA53279C2}" type="slidenum">
              <a:rPr lang="cs-CZ" smtClean="0"/>
              <a:pPr/>
              <a:t>23</a:t>
            </a:fld>
            <a:endParaRPr lang="cs-CZ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6652" y="3827720"/>
            <a:ext cx="6273957" cy="3721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8479" y="8070449"/>
            <a:ext cx="4132130" cy="3359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1220652" y="2990861"/>
            <a:ext cx="14409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2800" dirty="0">
                <a:solidFill>
                  <a:schemeClr val="tx2"/>
                </a:solidFill>
              </a:rPr>
              <a:t>Nejjednodušší cestou k zašifrování souboru je vytvoření archivu s heslem </a:t>
            </a:r>
            <a:r>
              <a:rPr lang="cs-CZ" sz="2800" dirty="0"/>
              <a:t>.</a:t>
            </a:r>
            <a:endParaRPr lang="cs-CZ" sz="48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1233377" y="11950997"/>
            <a:ext cx="14397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2800" b="1" dirty="0">
                <a:solidFill>
                  <a:schemeClr val="tx2"/>
                </a:solidFill>
              </a:rPr>
              <a:t>Heslo nikdy nezasílejte společně se šifrovaným souborem. </a:t>
            </a:r>
            <a:r>
              <a:rPr lang="cs-CZ" sz="2800" dirty="0">
                <a:solidFill>
                  <a:schemeClr val="tx2"/>
                </a:solidFill>
              </a:rPr>
              <a:t>Pokud soubor posíláte emailem heslo zašlete například pomocí SMS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1220652" y="3827720"/>
            <a:ext cx="9559643" cy="7040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371566" hangingPunct="0">
              <a:spcBef>
                <a:spcPts val="900"/>
              </a:spcBef>
              <a:buClr>
                <a:schemeClr val="accent2"/>
              </a:buClr>
            </a:pPr>
            <a:r>
              <a:rPr lang="cs-CZ" sz="2800" b="1" dirty="0">
                <a:solidFill>
                  <a:schemeClr val="tx2"/>
                </a:solidFill>
              </a:rPr>
              <a:t>Postup k vytvoření archivu s heslem:</a:t>
            </a:r>
          </a:p>
          <a:p>
            <a:pPr marL="900000" lvl="2" indent="-360000" defTabSz="1371566" fontAlgn="base"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cs-CZ" sz="2800" dirty="0">
                <a:solidFill>
                  <a:schemeClr val="tx2"/>
                </a:solidFill>
              </a:rPr>
              <a:t>Vyberte daný soubor či složku</a:t>
            </a:r>
          </a:p>
          <a:p>
            <a:pPr marL="900000" lvl="2" indent="-360000" defTabSz="1371566" fontAlgn="base"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cs-CZ" sz="2800" dirty="0">
                <a:solidFill>
                  <a:schemeClr val="tx2"/>
                </a:solidFill>
              </a:rPr>
              <a:t>V menu (pravé tlačítko) zvolte 7-Zip -</a:t>
            </a:r>
            <a:r>
              <a:rPr lang="en-US" sz="2800" dirty="0">
                <a:solidFill>
                  <a:schemeClr val="tx2"/>
                </a:solidFill>
              </a:rPr>
              <a:t>&gt;</a:t>
            </a:r>
            <a:r>
              <a:rPr lang="cs-CZ" sz="2800" dirty="0" err="1">
                <a:solidFill>
                  <a:schemeClr val="tx2"/>
                </a:solidFill>
              </a:rPr>
              <a:t>Add</a:t>
            </a:r>
            <a:r>
              <a:rPr lang="cs-CZ" sz="2800" dirty="0">
                <a:solidFill>
                  <a:schemeClr val="tx2"/>
                </a:solidFill>
              </a:rPr>
              <a:t> to archive…</a:t>
            </a:r>
          </a:p>
          <a:p>
            <a:pPr marL="900000" lvl="2" indent="-360000" defTabSz="1371566" fontAlgn="base"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cs-CZ" sz="2800" dirty="0">
                <a:solidFill>
                  <a:schemeClr val="tx2"/>
                </a:solidFill>
              </a:rPr>
              <a:t>V části </a:t>
            </a:r>
            <a:r>
              <a:rPr lang="cs-CZ" sz="2800" dirty="0" err="1">
                <a:solidFill>
                  <a:schemeClr val="tx2"/>
                </a:solidFill>
              </a:rPr>
              <a:t>Encryption</a:t>
            </a:r>
            <a:r>
              <a:rPr lang="cs-CZ" sz="2800" dirty="0">
                <a:solidFill>
                  <a:schemeClr val="tx2"/>
                </a:solidFill>
              </a:rPr>
              <a:t> zadejte heslo a heslo zopakujte </a:t>
            </a:r>
          </a:p>
          <a:p>
            <a:pPr marL="900000" lvl="2" indent="-360000" defTabSz="1371566" fontAlgn="base"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cs-CZ" sz="2800" dirty="0" err="1">
                <a:solidFill>
                  <a:schemeClr val="tx2"/>
                </a:solidFill>
              </a:rPr>
              <a:t>Encryption</a:t>
            </a:r>
            <a:r>
              <a:rPr lang="cs-CZ" sz="2800" dirty="0">
                <a:solidFill>
                  <a:schemeClr val="tx2"/>
                </a:solidFill>
              </a:rPr>
              <a:t> metod zvolte: AES 256</a:t>
            </a:r>
          </a:p>
          <a:p>
            <a:pPr algn="l"/>
            <a:endParaRPr lang="cs-CZ" sz="4800" dirty="0"/>
          </a:p>
          <a:p>
            <a:pPr defTabSz="1371566" hangingPunct="0">
              <a:spcBef>
                <a:spcPts val="900"/>
              </a:spcBef>
              <a:buClr>
                <a:schemeClr val="accent2"/>
              </a:buClr>
            </a:pPr>
            <a:r>
              <a:rPr lang="cs-CZ" sz="2800" b="1" dirty="0">
                <a:solidFill>
                  <a:schemeClr val="tx2"/>
                </a:solidFill>
              </a:rPr>
              <a:t>Správné heslo by mělo obsahovat:</a:t>
            </a:r>
          </a:p>
          <a:p>
            <a:pPr marL="900000" lvl="2" indent="-360000" defTabSz="1371566" fontAlgn="base"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cs-CZ" sz="2800" dirty="0">
                <a:solidFill>
                  <a:schemeClr val="tx2"/>
                </a:solidFill>
              </a:rPr>
              <a:t>Délka ideálně 20 znaků</a:t>
            </a:r>
          </a:p>
          <a:p>
            <a:pPr marL="900000" lvl="2" indent="-360000" defTabSz="1371566" fontAlgn="base"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cs-CZ" sz="2800" dirty="0">
                <a:solidFill>
                  <a:schemeClr val="tx2"/>
                </a:solidFill>
              </a:rPr>
              <a:t>Malá i velká písmena</a:t>
            </a:r>
          </a:p>
          <a:p>
            <a:pPr marL="900000" lvl="2" indent="-360000" defTabSz="1371566" fontAlgn="base"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cs-CZ" sz="2800" dirty="0">
                <a:solidFill>
                  <a:schemeClr val="tx2"/>
                </a:solidFill>
              </a:rPr>
              <a:t>Speciální znak a číslo</a:t>
            </a:r>
          </a:p>
          <a:p>
            <a:pPr marL="900000" lvl="2" indent="-360000" defTabSz="1371566" fontAlgn="base"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cs-CZ" sz="2800" dirty="0">
                <a:solidFill>
                  <a:schemeClr val="tx2"/>
                </a:solidFill>
              </a:rPr>
              <a:t>Pro vytvoření silného hesla je možné využít online generátor např. https://passwordsgenerator.net/</a:t>
            </a:r>
          </a:p>
        </p:txBody>
      </p:sp>
    </p:spTree>
    <p:extLst>
      <p:ext uri="{BB962C8B-B14F-4D97-AF65-F5344CB8AC3E}">
        <p14:creationId xmlns:p14="http://schemas.microsoft.com/office/powerpoint/2010/main" val="41882099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20652" y="1258074"/>
            <a:ext cx="13752000" cy="1692772"/>
          </a:xfrm>
        </p:spPr>
        <p:txBody>
          <a:bodyPr/>
          <a:lstStyle/>
          <a:p>
            <a:r>
              <a:rPr lang="cs-CZ" dirty="0"/>
              <a:t>WIFI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20652" y="3473451"/>
            <a:ext cx="14372274" cy="9217024"/>
          </a:xfrm>
        </p:spPr>
        <p:txBody>
          <a:bodyPr/>
          <a:lstStyle/>
          <a:p>
            <a:pPr marL="0" indent="0">
              <a:buNone/>
            </a:pPr>
            <a:r>
              <a:rPr lang="cs-CZ" sz="2800" b="1" dirty="0">
                <a:solidFill>
                  <a:schemeClr val="bg1">
                    <a:lumMod val="50000"/>
                  </a:schemeClr>
                </a:solidFill>
              </a:rPr>
              <a:t>V prostorách Skupiny ÚJV využíváme několik WI-FI sítí. Každá sít má jiné využití.</a:t>
            </a:r>
          </a:p>
          <a:p>
            <a:pPr marL="540000" indent="-540000"/>
            <a:endParaRPr lang="cs-CZ" sz="2700" b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cs-CZ" sz="2800" b="1" dirty="0" err="1">
                <a:solidFill>
                  <a:schemeClr val="bg1">
                    <a:lumMod val="50000"/>
                  </a:schemeClr>
                </a:solidFill>
              </a:rPr>
              <a:t>UJV_Interni_AD</a:t>
            </a:r>
            <a:endParaRPr lang="cs-CZ" sz="2800" b="1" dirty="0">
              <a:solidFill>
                <a:schemeClr val="bg1">
                  <a:lumMod val="50000"/>
                </a:schemeClr>
              </a:solidFill>
            </a:endParaRPr>
          </a:p>
          <a:p>
            <a:pPr marL="900000" lvl="2" indent="-360000">
              <a:spcBef>
                <a:spcPts val="1800"/>
              </a:spcBef>
            </a:pPr>
            <a:r>
              <a:rPr lang="cs-CZ" sz="2800" dirty="0"/>
              <a:t>Síť určená pro firemní zařízení</a:t>
            </a:r>
          </a:p>
          <a:p>
            <a:pPr marL="0" indent="0">
              <a:buNone/>
            </a:pPr>
            <a:endParaRPr lang="cs-CZ" sz="2700" b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cs-CZ" sz="2800" b="1" dirty="0" err="1">
                <a:solidFill>
                  <a:schemeClr val="bg1">
                    <a:lumMod val="50000"/>
                  </a:schemeClr>
                </a:solidFill>
              </a:rPr>
              <a:t>UJV_guest</a:t>
            </a:r>
            <a:r>
              <a:rPr lang="cs-CZ" sz="2800" b="1" dirty="0">
                <a:solidFill>
                  <a:schemeClr val="bg1">
                    <a:lumMod val="50000"/>
                  </a:schemeClr>
                </a:solidFill>
              </a:rPr>
              <a:t>/Hotspot </a:t>
            </a:r>
          </a:p>
          <a:p>
            <a:pPr marL="900000" lvl="2" indent="-360000">
              <a:spcBef>
                <a:spcPts val="1800"/>
              </a:spcBef>
            </a:pPr>
            <a:r>
              <a:rPr lang="cs-CZ" sz="2800" dirty="0"/>
              <a:t>Síť určená pro soukromá zařízení nebo zařízení dodavatelů. Zabezpečení vyžaduje zadat přihlašovací údaje.</a:t>
            </a:r>
          </a:p>
          <a:p>
            <a:pPr marL="0" indent="0">
              <a:buNone/>
            </a:pPr>
            <a:endParaRPr lang="cs-CZ" sz="2700" b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cs-CZ" sz="2800" b="1" dirty="0">
                <a:solidFill>
                  <a:schemeClr val="bg1">
                    <a:lumMod val="50000"/>
                  </a:schemeClr>
                </a:solidFill>
              </a:rPr>
              <a:t>CEZ_OPEN </a:t>
            </a:r>
          </a:p>
          <a:p>
            <a:pPr marL="900000" lvl="2" indent="-360000">
              <a:spcBef>
                <a:spcPts val="1800"/>
              </a:spcBef>
            </a:pPr>
            <a:r>
              <a:rPr lang="cs-CZ" sz="2800" dirty="0"/>
              <a:t>Otevřená WIFI určená návštěvám nebo externistům v prostorách Skupiny ČEZ</a:t>
            </a:r>
          </a:p>
          <a:p>
            <a:pPr marL="900000" lvl="2" indent="-360000">
              <a:spcBef>
                <a:spcPts val="1800"/>
              </a:spcBef>
            </a:pPr>
            <a:r>
              <a:rPr lang="cs-CZ" sz="2800" dirty="0"/>
              <a:t>Maximální rychlost 512 </a:t>
            </a:r>
            <a:r>
              <a:rPr lang="cs-CZ" sz="2800" dirty="0" err="1"/>
              <a:t>Kbps</a:t>
            </a:r>
            <a:r>
              <a:rPr lang="cs-CZ" sz="2800" dirty="0"/>
              <a:t> a </a:t>
            </a:r>
            <a:r>
              <a:rPr lang="en-US" sz="2800" dirty="0" err="1"/>
              <a:t>časový</a:t>
            </a:r>
            <a:r>
              <a:rPr lang="en-US" sz="2800" dirty="0"/>
              <a:t> limit relace 8 hod</a:t>
            </a:r>
            <a:r>
              <a:rPr lang="cs-CZ" sz="2800" dirty="0"/>
              <a:t>. </a:t>
            </a:r>
          </a:p>
          <a:p>
            <a:pPr marL="900000" lvl="2" indent="-360000">
              <a:spcBef>
                <a:spcPts val="1800"/>
              </a:spcBef>
            </a:pPr>
            <a:r>
              <a:rPr lang="cs-CZ" sz="2800" dirty="0"/>
              <a:t>Přihlášení přes webový portál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EC6D3-E5AC-407E-ABD5-BD9CA53279C2}" type="slidenum">
              <a:rPr lang="cs-CZ" smtClean="0"/>
              <a:pPr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93499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68422" y="875304"/>
            <a:ext cx="13752000" cy="1692772"/>
          </a:xfrm>
        </p:spPr>
        <p:txBody>
          <a:bodyPr/>
          <a:lstStyle/>
          <a:p>
            <a:br>
              <a:rPr lang="cs-CZ" dirty="0"/>
            </a:br>
            <a:r>
              <a:rPr lang="cs-CZ" dirty="0"/>
              <a:t>blokování internetu a monitoring sítě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68422" y="3473451"/>
            <a:ext cx="13376255" cy="9217024"/>
          </a:xfrm>
        </p:spPr>
        <p:txBody>
          <a:bodyPr/>
          <a:lstStyle/>
          <a:p>
            <a:pPr marL="540000" indent="-540000"/>
            <a:r>
              <a:rPr lang="cs-CZ" sz="2700" b="1" dirty="0">
                <a:solidFill>
                  <a:schemeClr val="bg1">
                    <a:lumMod val="50000"/>
                  </a:schemeClr>
                </a:solidFill>
              </a:rPr>
              <a:t>Přístup na nebezpečné stránky je z firemních počítačů blokován. </a:t>
            </a:r>
          </a:p>
          <a:p>
            <a:pPr marL="540000" indent="-540000"/>
            <a:r>
              <a:rPr lang="cs-CZ" sz="2700" b="1" dirty="0">
                <a:solidFill>
                  <a:schemeClr val="bg1">
                    <a:lumMod val="50000"/>
                  </a:schemeClr>
                </a:solidFill>
              </a:rPr>
              <a:t>Z důvodu ochrany naší sítě jsou informace o přístupu na tyto stránky zaznamenávány.</a:t>
            </a:r>
          </a:p>
          <a:p>
            <a:pPr marL="540000" indent="-540000"/>
            <a:r>
              <a:rPr lang="cs-CZ" sz="2700" b="1" dirty="0">
                <a:solidFill>
                  <a:schemeClr val="bg1">
                    <a:lumMod val="50000"/>
                  </a:schemeClr>
                </a:solidFill>
              </a:rPr>
              <a:t>Nejčastěji se jedná o stránky s rizikovým obsahem, s tématikou hazardu, pornografie či </a:t>
            </a:r>
            <a:r>
              <a:rPr lang="cs-CZ" sz="2700" b="1" dirty="0" err="1">
                <a:solidFill>
                  <a:schemeClr val="bg1">
                    <a:lumMod val="50000"/>
                  </a:schemeClr>
                </a:solidFill>
              </a:rPr>
              <a:t>warezu</a:t>
            </a:r>
            <a:r>
              <a:rPr lang="cs-CZ" sz="2700" b="1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EC6D3-E5AC-407E-ABD5-BD9CA53279C2}" type="slidenum">
              <a:rPr lang="cs-CZ" smtClean="0"/>
              <a:pPr/>
              <a:t>25</a:t>
            </a:fld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59F8C385-60EF-F90B-760F-B4B8E3062C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5244" y="6550065"/>
            <a:ext cx="8696325" cy="460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4136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20652" y="875304"/>
            <a:ext cx="13752000" cy="1692772"/>
          </a:xfrm>
        </p:spPr>
        <p:txBody>
          <a:bodyPr/>
          <a:lstStyle/>
          <a:p>
            <a:br>
              <a:rPr lang="cs-CZ" dirty="0"/>
            </a:br>
            <a:r>
              <a:rPr lang="cs-CZ" dirty="0"/>
              <a:t>Zálohování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20652" y="3122750"/>
            <a:ext cx="14349548" cy="9360000"/>
          </a:xfrm>
        </p:spPr>
        <p:txBody>
          <a:bodyPr/>
          <a:lstStyle/>
          <a:p>
            <a:pPr marL="0" indent="0" hangingPunct="0">
              <a:buNone/>
            </a:pPr>
            <a:r>
              <a:rPr lang="cs-CZ" sz="2800" dirty="0"/>
              <a:t>Zálohování je nejlepší ochrana proti </a:t>
            </a:r>
            <a:r>
              <a:rPr lang="cs-CZ" sz="2800" dirty="0" err="1"/>
              <a:t>ransomware</a:t>
            </a:r>
            <a:r>
              <a:rPr lang="cs-CZ" sz="2800" dirty="0"/>
              <a:t>, lidské chybě (omylem smazaný soubor) či poškození IT techniky (poškození HDD). Není ovšem potřeba zálohovat veškeré soubory.</a:t>
            </a:r>
          </a:p>
          <a:p>
            <a:pPr hangingPunct="0"/>
            <a:endParaRPr lang="cs-CZ" sz="2800" dirty="0"/>
          </a:p>
          <a:p>
            <a:pPr marL="540000" indent="-540000" hangingPunct="0"/>
            <a:r>
              <a:rPr lang="cs-CZ" sz="2800" b="1" dirty="0"/>
              <a:t>Co zálohovat:</a:t>
            </a:r>
          </a:p>
          <a:p>
            <a:pPr marL="900000" lvl="2" indent="-360000">
              <a:spcBef>
                <a:spcPts val="1800"/>
              </a:spcBef>
            </a:pPr>
            <a:r>
              <a:rPr lang="cs-CZ" sz="2800" dirty="0"/>
              <a:t>Zálohujte data, která jsou důležitá, opětovné vytvoření by vám zabralo neúměrné množství času nebo by nebylo vůbec možné. </a:t>
            </a:r>
          </a:p>
          <a:p>
            <a:pPr marL="900000" lvl="2" indent="-360000">
              <a:spcBef>
                <a:spcPts val="1800"/>
              </a:spcBef>
            </a:pPr>
            <a:r>
              <a:rPr lang="cs-CZ" sz="2800" dirty="0"/>
              <a:t>Data, jejichž ztráta či poškození by pro vás znamenala značné komplikace, ohrožení termínů úkolů či finanční sankce pro zaměstnavatele nebo pro vás osobně. </a:t>
            </a:r>
          </a:p>
          <a:p>
            <a:endParaRPr lang="cs-CZ" sz="2800" b="1" dirty="0"/>
          </a:p>
          <a:p>
            <a:endParaRPr lang="cs-CZ" sz="2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EC6D3-E5AC-407E-ABD5-BD9CA53279C2}" type="slidenum">
              <a:rPr lang="cs-CZ" smtClean="0"/>
              <a:pPr/>
              <a:t>26</a:t>
            </a:fld>
            <a:endParaRPr lang="cs-CZ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 bwMode="auto">
          <a:xfrm>
            <a:off x="8382000" y="8391231"/>
            <a:ext cx="7188200" cy="4125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895350" rtl="0" eaLnBrk="1" fontAlgn="base" hangingPunct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SzPct val="120000"/>
              <a:defRPr sz="1600">
                <a:solidFill>
                  <a:schemeClr val="tx1"/>
                </a:solidFill>
                <a:latin typeface="Arial CE" panose="020B0604020202020204" pitchFamily="34" charset="0"/>
                <a:ea typeface="+mn-ea"/>
                <a:cs typeface="Arial CE" panose="020B0604020202020204" pitchFamily="34" charset="0"/>
              </a:defRPr>
            </a:lvl1pPr>
            <a:lvl2pPr marL="180975" indent="-179388" algn="l" defTabSz="895350" rtl="0" eaLnBrk="1" fontAlgn="base" hangingPunct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>
                <a:srgbClr val="F24F00"/>
              </a:buClr>
              <a:buSzPct val="12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 CE" panose="020B0604020202020204" pitchFamily="34" charset="0"/>
                <a:cs typeface="Arial CE" panose="020B0604020202020204" pitchFamily="34" charset="0"/>
              </a:defRPr>
            </a:lvl2pPr>
            <a:lvl3pPr marL="361950" indent="-180975" algn="l" defTabSz="895350" rtl="0" eaLnBrk="1" fontAlgn="base" hangingPunct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>
                <a:srgbClr val="C8C8C8"/>
              </a:buClr>
              <a:buSzPct val="12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 CE" panose="020B0604020202020204" pitchFamily="34" charset="0"/>
                <a:cs typeface="Arial CE" panose="020B0604020202020204" pitchFamily="34" charset="0"/>
              </a:defRPr>
            </a:lvl3pPr>
            <a:lvl4pPr marL="534988" indent="-180975" algn="l" defTabSz="895350" rtl="0" eaLnBrk="1" fontAlgn="base" hangingPunct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SzPct val="89000"/>
              <a:defRPr sz="1600">
                <a:solidFill>
                  <a:schemeClr val="tx1"/>
                </a:solidFill>
                <a:latin typeface="Arial CE" panose="020B0604020202020204" pitchFamily="34" charset="0"/>
                <a:cs typeface="Arial CE" panose="020B0604020202020204" pitchFamily="34" charset="0"/>
              </a:defRPr>
            </a:lvl4pPr>
            <a:lvl5pPr marL="715963" indent="-180975" algn="l" defTabSz="895350" rtl="0" eaLnBrk="1" fontAlgn="base" hangingPunct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SzPct val="75000"/>
              <a:defRPr sz="1600">
                <a:solidFill>
                  <a:schemeClr val="tx1"/>
                </a:solidFill>
                <a:latin typeface="Arial CE" panose="020B0604020202020204" pitchFamily="34" charset="0"/>
                <a:cs typeface="Arial CE" panose="020B0604020202020204" pitchFamily="34" charset="0"/>
              </a:defRPr>
            </a:lvl5pPr>
            <a:lvl6pPr marL="1039813" indent="-149225" algn="l" defTabSz="895350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75000"/>
              <a:defRPr sz="1200">
                <a:solidFill>
                  <a:schemeClr val="tx1"/>
                </a:solidFill>
                <a:latin typeface="+mn-lt"/>
              </a:defRPr>
            </a:lvl6pPr>
            <a:lvl7pPr marL="1497013" indent="-149225" algn="l" defTabSz="895350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75000"/>
              <a:defRPr sz="1200">
                <a:solidFill>
                  <a:schemeClr val="tx1"/>
                </a:solidFill>
                <a:latin typeface="+mn-lt"/>
              </a:defRPr>
            </a:lvl7pPr>
            <a:lvl8pPr marL="1954213" indent="-149225" algn="l" defTabSz="895350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75000"/>
              <a:defRPr sz="1200">
                <a:solidFill>
                  <a:schemeClr val="tx1"/>
                </a:solidFill>
                <a:latin typeface="+mn-lt"/>
              </a:defRPr>
            </a:lvl8pPr>
            <a:lvl9pPr marL="2411413" indent="-149225" algn="l" defTabSz="895350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75000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Tx/>
              <a:buFontTx/>
            </a:pPr>
            <a:r>
              <a:rPr lang="cs-CZ" sz="2800" b="1" kern="0" dirty="0">
                <a:solidFill>
                  <a:srgbClr val="FF0000"/>
                </a:solidFill>
              </a:rPr>
              <a:t>Kam nezálohovat:</a:t>
            </a:r>
          </a:p>
          <a:p>
            <a:pPr marL="900000" lvl="2" indent="-360000"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</a:pP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na soukromý email (</a:t>
            </a:r>
            <a:r>
              <a:rPr lang="cs-CZ" sz="2800" dirty="0" err="1">
                <a:solidFill>
                  <a:schemeClr val="tx2"/>
                </a:solidFill>
                <a:latin typeface="+mn-lt"/>
                <a:cs typeface="+mn-cs"/>
              </a:rPr>
              <a:t>gmail</a:t>
            </a: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, seznam aj.),</a:t>
            </a:r>
          </a:p>
          <a:p>
            <a:pPr marL="900000" lvl="2" indent="-360000"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</a:pP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na veřejná úložiště (uloz.to, letecká pošta a další),</a:t>
            </a:r>
          </a:p>
          <a:p>
            <a:pPr marL="900000" lvl="2" indent="-360000"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</a:pP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na soukromé USB disky,</a:t>
            </a:r>
          </a:p>
          <a:p>
            <a:pPr marL="900000" lvl="2" indent="-360000"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</a:pP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do webového uložiště (Dropbox, Google disk).</a:t>
            </a:r>
          </a:p>
          <a:p>
            <a:pPr>
              <a:buClrTx/>
              <a:buFontTx/>
            </a:pPr>
            <a:endParaRPr lang="cs-CZ" sz="2800" kern="0" dirty="0"/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 bwMode="auto">
          <a:xfrm>
            <a:off x="1220652" y="8391527"/>
            <a:ext cx="7188200" cy="413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895350" rtl="0" eaLnBrk="1" fontAlgn="base" hangingPunct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SzPct val="120000"/>
              <a:defRPr sz="1600">
                <a:solidFill>
                  <a:schemeClr val="tx1"/>
                </a:solidFill>
                <a:latin typeface="Arial CE" panose="020B0604020202020204" pitchFamily="34" charset="0"/>
                <a:ea typeface="+mn-ea"/>
                <a:cs typeface="Arial CE" panose="020B0604020202020204" pitchFamily="34" charset="0"/>
              </a:defRPr>
            </a:lvl1pPr>
            <a:lvl2pPr marL="180975" indent="-179388" algn="l" defTabSz="895350" rtl="0" eaLnBrk="1" fontAlgn="base" hangingPunct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>
                <a:srgbClr val="F24F00"/>
              </a:buClr>
              <a:buSzPct val="12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 CE" panose="020B0604020202020204" pitchFamily="34" charset="0"/>
                <a:cs typeface="Arial CE" panose="020B0604020202020204" pitchFamily="34" charset="0"/>
              </a:defRPr>
            </a:lvl2pPr>
            <a:lvl3pPr marL="361950" indent="-180975" algn="l" defTabSz="895350" rtl="0" eaLnBrk="1" fontAlgn="base" hangingPunct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>
                <a:srgbClr val="C8C8C8"/>
              </a:buClr>
              <a:buSzPct val="12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 CE" panose="020B0604020202020204" pitchFamily="34" charset="0"/>
                <a:cs typeface="Arial CE" panose="020B0604020202020204" pitchFamily="34" charset="0"/>
              </a:defRPr>
            </a:lvl3pPr>
            <a:lvl4pPr marL="534988" indent="-180975" algn="l" defTabSz="895350" rtl="0" eaLnBrk="1" fontAlgn="base" hangingPunct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SzPct val="89000"/>
              <a:defRPr sz="1600">
                <a:solidFill>
                  <a:schemeClr val="tx1"/>
                </a:solidFill>
                <a:latin typeface="Arial CE" panose="020B0604020202020204" pitchFamily="34" charset="0"/>
                <a:cs typeface="Arial CE" panose="020B0604020202020204" pitchFamily="34" charset="0"/>
              </a:defRPr>
            </a:lvl4pPr>
            <a:lvl5pPr marL="715963" indent="-180975" algn="l" defTabSz="895350" rtl="0" eaLnBrk="1" fontAlgn="base" hangingPunct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SzPct val="75000"/>
              <a:defRPr sz="1600">
                <a:solidFill>
                  <a:schemeClr val="tx1"/>
                </a:solidFill>
                <a:latin typeface="Arial CE" panose="020B0604020202020204" pitchFamily="34" charset="0"/>
                <a:cs typeface="Arial CE" panose="020B0604020202020204" pitchFamily="34" charset="0"/>
              </a:defRPr>
            </a:lvl5pPr>
            <a:lvl6pPr marL="1039813" indent="-149225" algn="l" defTabSz="895350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75000"/>
              <a:defRPr sz="1200">
                <a:solidFill>
                  <a:schemeClr val="tx1"/>
                </a:solidFill>
                <a:latin typeface="+mn-lt"/>
              </a:defRPr>
            </a:lvl6pPr>
            <a:lvl7pPr marL="1497013" indent="-149225" algn="l" defTabSz="895350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75000"/>
              <a:defRPr sz="1200">
                <a:solidFill>
                  <a:schemeClr val="tx1"/>
                </a:solidFill>
                <a:latin typeface="+mn-lt"/>
              </a:defRPr>
            </a:lvl7pPr>
            <a:lvl8pPr marL="1954213" indent="-149225" algn="l" defTabSz="895350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75000"/>
              <a:defRPr sz="1200">
                <a:solidFill>
                  <a:schemeClr val="tx1"/>
                </a:solidFill>
                <a:latin typeface="+mn-lt"/>
              </a:defRPr>
            </a:lvl8pPr>
            <a:lvl9pPr marL="2411413" indent="-149225" algn="l" defTabSz="895350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75000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Tx/>
              <a:buFontTx/>
            </a:pPr>
            <a:r>
              <a:rPr lang="cs-CZ" sz="2800" b="1" kern="0" dirty="0">
                <a:solidFill>
                  <a:srgbClr val="00B050"/>
                </a:solidFill>
              </a:rPr>
              <a:t>Kam zálohovat:</a:t>
            </a:r>
          </a:p>
          <a:p>
            <a:pPr marL="900000" lvl="2" indent="-360000"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</a:pP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Sdílený diskový prostor (disk J:)</a:t>
            </a:r>
          </a:p>
          <a:p>
            <a:pPr marL="900000" lvl="2" indent="-360000"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</a:pP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Zabezpečený diskový prostor (disk S:) </a:t>
            </a:r>
          </a:p>
          <a:p>
            <a:pPr marL="900000" lvl="2" indent="-360000"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</a:pPr>
            <a:r>
              <a:rPr lang="cs-CZ" sz="2800" dirty="0" err="1">
                <a:solidFill>
                  <a:schemeClr val="tx2"/>
                </a:solidFill>
                <a:latin typeface="+mn-lt"/>
                <a:cs typeface="+mn-cs"/>
              </a:rPr>
              <a:t>Sharepoint</a:t>
            </a: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, </a:t>
            </a:r>
            <a:r>
              <a:rPr lang="cs-CZ" sz="2800" dirty="0" err="1">
                <a:solidFill>
                  <a:schemeClr val="tx2"/>
                </a:solidFill>
              </a:rPr>
              <a:t>OneDrive</a:t>
            </a:r>
            <a:endParaRPr lang="cs-CZ" sz="2800" dirty="0">
              <a:solidFill>
                <a:schemeClr val="tx2"/>
              </a:solidFill>
              <a:latin typeface="+mn-lt"/>
              <a:cs typeface="+mn-cs"/>
            </a:endParaRPr>
          </a:p>
          <a:p>
            <a:pPr marL="900000" lvl="2" indent="-360000"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</a:pP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na šifrované USB disky (je možné zažádat o výjimku prostřednictvím </a:t>
            </a:r>
            <a:r>
              <a:rPr lang="cs-CZ" sz="2800" dirty="0" err="1">
                <a:solidFill>
                  <a:schemeClr val="tx2"/>
                </a:solidFill>
                <a:latin typeface="+mn-lt"/>
                <a:cs typeface="+mn-cs"/>
              </a:rPr>
              <a:t>Service</a:t>
            </a: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 desku)</a:t>
            </a:r>
          </a:p>
          <a:p>
            <a:pPr>
              <a:buClrTx/>
              <a:buFontTx/>
            </a:pPr>
            <a:endParaRPr lang="cs-CZ" sz="2800" kern="0" dirty="0"/>
          </a:p>
        </p:txBody>
      </p:sp>
    </p:spTree>
    <p:extLst>
      <p:ext uri="{BB962C8B-B14F-4D97-AF65-F5344CB8AC3E}">
        <p14:creationId xmlns:p14="http://schemas.microsoft.com/office/powerpoint/2010/main" val="1966765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20652" y="875304"/>
            <a:ext cx="13752000" cy="1692772"/>
          </a:xfrm>
        </p:spPr>
        <p:txBody>
          <a:bodyPr/>
          <a:lstStyle/>
          <a:p>
            <a:br>
              <a:rPr lang="cs-CZ" dirty="0"/>
            </a:br>
            <a:r>
              <a:rPr lang="cs-CZ" dirty="0"/>
              <a:t>Bezpečné chování v praxi	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20652" y="3122750"/>
            <a:ext cx="14362248" cy="9360000"/>
          </a:xfrm>
        </p:spPr>
        <p:txBody>
          <a:bodyPr/>
          <a:lstStyle/>
          <a:p>
            <a:pPr marL="540000" indent="-540000" hangingPunct="0">
              <a:spcBef>
                <a:spcPts val="1200"/>
              </a:spcBef>
            </a:pPr>
            <a:r>
              <a:rPr lang="cs-CZ" sz="2800" b="1" dirty="0">
                <a:solidFill>
                  <a:srgbClr val="0054A4"/>
                </a:solidFill>
              </a:rPr>
              <a:t>Dodržujte předepsanou politiku hesel. </a:t>
            </a:r>
            <a:r>
              <a:rPr lang="cs-CZ" sz="2800" dirty="0"/>
              <a:t>Heslo nikomu nesdělujte. Nezasílejte je emailem a nepište si je na papírek u počítače.</a:t>
            </a:r>
          </a:p>
          <a:p>
            <a:pPr marL="540000" indent="-540000" hangingPunct="0">
              <a:spcBef>
                <a:spcPts val="1200"/>
              </a:spcBef>
            </a:pPr>
            <a:r>
              <a:rPr lang="cs-CZ" sz="2800" b="1" dirty="0">
                <a:solidFill>
                  <a:srgbClr val="0054A4"/>
                </a:solidFill>
              </a:rPr>
              <a:t>Email používejte s rozumem.  </a:t>
            </a:r>
            <a:r>
              <a:rPr lang="cs-CZ" sz="2800" dirty="0"/>
              <a:t>Pokud nevíte, od koho e-mail je, nikdy nestahujte jeho přílohu a neklikejte na žádné odkazy. Elektronickou poštu může snadno zachytit útočník.</a:t>
            </a:r>
          </a:p>
          <a:p>
            <a:pPr marL="540000" indent="-540000" hangingPunct="0">
              <a:spcBef>
                <a:spcPts val="1200"/>
              </a:spcBef>
            </a:pPr>
            <a:r>
              <a:rPr lang="cs-CZ" sz="2800" b="1" dirty="0">
                <a:solidFill>
                  <a:srgbClr val="0054A4"/>
                </a:solidFill>
              </a:rPr>
              <a:t>Nahlaste jakékoli podezřelé aktivity </a:t>
            </a:r>
            <a:r>
              <a:rPr lang="cs-CZ" sz="2800" dirty="0"/>
              <a:t>prostřednictvím </a:t>
            </a:r>
            <a:r>
              <a:rPr lang="cs-CZ" sz="2800" dirty="0" err="1"/>
              <a:t>Service</a:t>
            </a:r>
            <a:r>
              <a:rPr lang="cs-CZ" sz="2800" dirty="0"/>
              <a:t> desku.</a:t>
            </a:r>
          </a:p>
          <a:p>
            <a:pPr marL="540000" indent="-540000" hangingPunct="0">
              <a:spcBef>
                <a:spcPts val="1200"/>
              </a:spcBef>
            </a:pPr>
            <a:r>
              <a:rPr lang="cs-CZ" sz="2800" b="1" dirty="0">
                <a:solidFill>
                  <a:srgbClr val="0054A4"/>
                </a:solidFill>
              </a:rPr>
              <a:t>Administrátorská oprávnění používejte pouze k předepsaným účelům a na předepsaných typech účtů. </a:t>
            </a:r>
            <a:r>
              <a:rPr lang="cs-CZ" sz="2800" dirty="0"/>
              <a:t>Nepoužívejte administrátorský účet k přístupu na internet.</a:t>
            </a:r>
          </a:p>
          <a:p>
            <a:pPr marL="540000" indent="-540000" hangingPunct="0">
              <a:spcBef>
                <a:spcPts val="1200"/>
              </a:spcBef>
            </a:pPr>
            <a:r>
              <a:rPr lang="cs-CZ" sz="2800" b="1" dirty="0">
                <a:solidFill>
                  <a:srgbClr val="0054A4"/>
                </a:solidFill>
              </a:rPr>
              <a:t>Nikdy neukládejte citlivá data na cizí přenositelná média.</a:t>
            </a:r>
          </a:p>
          <a:p>
            <a:pPr marL="540000" indent="-540000" hangingPunct="0">
              <a:spcBef>
                <a:spcPts val="1200"/>
              </a:spcBef>
            </a:pPr>
            <a:r>
              <a:rPr lang="cs-CZ" sz="2800" b="1" dirty="0">
                <a:solidFill>
                  <a:srgbClr val="0054A4"/>
                </a:solidFill>
              </a:rPr>
              <a:t>Na Internetu nenavštěvujte rizikové webové stránky, </a:t>
            </a:r>
            <a:r>
              <a:rPr lang="cs-CZ" sz="2800" dirty="0"/>
              <a:t>nevyužívejte automatického ukládání hesel, neposílejte důvěrná data ani nesdělujte osobní informace.</a:t>
            </a:r>
          </a:p>
          <a:p>
            <a:pPr marL="540000" indent="-540000" hangingPunct="0">
              <a:spcBef>
                <a:spcPts val="1200"/>
              </a:spcBef>
            </a:pPr>
            <a:r>
              <a:rPr lang="cs-CZ" sz="2800" b="1" dirty="0">
                <a:solidFill>
                  <a:srgbClr val="0054A4"/>
                </a:solidFill>
              </a:rPr>
              <a:t>Zálohujte. </a:t>
            </a:r>
            <a:r>
              <a:rPr lang="cs-CZ" sz="2800" dirty="0"/>
              <a:t>Firemní data na  sítové disky (J:, S: ), </a:t>
            </a:r>
            <a:r>
              <a:rPr lang="cs-CZ" sz="2800" dirty="0" err="1"/>
              <a:t>Sharepoint</a:t>
            </a:r>
            <a:r>
              <a:rPr lang="cs-CZ" sz="2800" dirty="0"/>
              <a:t> či šifrované USB disky. Nikdy ne na soukromý email, na soukromé USB disky či webová uložiště.</a:t>
            </a:r>
          </a:p>
          <a:p>
            <a:pPr marL="571500" indent="-571500">
              <a:spcBef>
                <a:spcPts val="1200"/>
              </a:spcBef>
              <a:buFont typeface="Wingdings" panose="05000000000000000000" pitchFamily="2" charset="2"/>
              <a:buChar char="v"/>
            </a:pPr>
            <a:endParaRPr lang="cs-CZ" sz="2800" dirty="0"/>
          </a:p>
          <a:p>
            <a:pPr marL="571500" indent="-571500">
              <a:spcBef>
                <a:spcPts val="1200"/>
              </a:spcBef>
              <a:buFont typeface="Wingdings" panose="05000000000000000000" pitchFamily="2" charset="2"/>
              <a:buChar char="v"/>
            </a:pPr>
            <a:endParaRPr lang="cs-CZ" sz="2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EC6D3-E5AC-407E-ABD5-BD9CA53279C2}" type="slidenum">
              <a:rPr lang="cs-CZ" smtClean="0"/>
              <a:pPr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1989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20652" y="875304"/>
            <a:ext cx="13752000" cy="1692772"/>
          </a:xfrm>
        </p:spPr>
        <p:txBody>
          <a:bodyPr/>
          <a:lstStyle/>
          <a:p>
            <a:br>
              <a:rPr lang="cs-CZ" dirty="0"/>
            </a:br>
            <a:r>
              <a:rPr lang="cs-CZ" dirty="0"/>
              <a:t>Související dokumenty	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20652" y="3122750"/>
            <a:ext cx="14430474" cy="9360000"/>
          </a:xfrm>
        </p:spPr>
        <p:txBody>
          <a:bodyPr/>
          <a:lstStyle/>
          <a:p>
            <a:pPr marL="540000" indent="-540000" hangingPunct="0"/>
            <a:r>
              <a:rPr lang="cs-CZ" sz="2800" dirty="0"/>
              <a:t>Tato prezentace je harmonizovaná s volnou přílohou VP I řídícího dokumentu SKČ_ST_0027 Standard informační a kybernetické bezpečnosti Skupiny ČEZ</a:t>
            </a:r>
          </a:p>
          <a:p>
            <a:pPr marL="0" indent="0">
              <a:spcBef>
                <a:spcPts val="1200"/>
              </a:spcBef>
              <a:buNone/>
            </a:pPr>
            <a:endParaRPr lang="cs-CZ" sz="2800" dirty="0"/>
          </a:p>
          <a:p>
            <a:pPr marL="571500" indent="-571500">
              <a:spcBef>
                <a:spcPts val="1200"/>
              </a:spcBef>
              <a:buFont typeface="Wingdings" panose="05000000000000000000" pitchFamily="2" charset="2"/>
              <a:buChar char="v"/>
            </a:pPr>
            <a:endParaRPr lang="cs-CZ" sz="2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EC6D3-E5AC-407E-ABD5-BD9CA53279C2}" type="slidenum">
              <a:rPr lang="cs-CZ" smtClean="0"/>
              <a:pPr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5274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68422" y="875304"/>
            <a:ext cx="13752000" cy="1692772"/>
          </a:xfrm>
        </p:spPr>
        <p:txBody>
          <a:bodyPr>
            <a:normAutofit fontScale="90000"/>
          </a:bodyPr>
          <a:lstStyle/>
          <a:p>
            <a:r>
              <a:rPr lang="cs-CZ" sz="4800" b="1" dirty="0">
                <a:solidFill>
                  <a:schemeClr val="tx2"/>
                </a:solidFill>
              </a:rPr>
              <a:t>Informační a kybernetická bezpečnost</a:t>
            </a:r>
            <a:br>
              <a:rPr lang="cs-CZ" dirty="0"/>
            </a:br>
            <a:r>
              <a:rPr lang="cs-CZ" dirty="0"/>
              <a:t>Proč se jí zabýváme?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EC6D3-E5AC-407E-ABD5-BD9CA53279C2}" type="slidenum">
              <a:rPr lang="cs-CZ" smtClean="0"/>
              <a:pPr/>
              <a:t>3</a:t>
            </a:fld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9ABB3CC4-47E2-43A4-A56E-6F9FDADC9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019" y="3834639"/>
            <a:ext cx="13125450" cy="659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457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76419" y="1260312"/>
            <a:ext cx="13744002" cy="1692772"/>
          </a:xfrm>
        </p:spPr>
        <p:txBody>
          <a:bodyPr/>
          <a:lstStyle/>
          <a:p>
            <a:r>
              <a:rPr lang="cs-CZ" dirty="0"/>
              <a:t>Principy řízení IKB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E3FB15-986F-47FF-AD38-C2EA98C26FCC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 bwMode="auto">
          <a:xfrm>
            <a:off x="1176419" y="3119592"/>
            <a:ext cx="14416508" cy="9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895350" rtl="0" eaLnBrk="1" fontAlgn="base" hangingPunct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SzPct val="120000"/>
              <a:defRPr sz="1600">
                <a:solidFill>
                  <a:schemeClr val="tx1"/>
                </a:solidFill>
                <a:latin typeface="Arial CE" panose="020B0604020202020204" pitchFamily="34" charset="0"/>
                <a:ea typeface="+mn-ea"/>
                <a:cs typeface="Arial CE" panose="020B0604020202020204" pitchFamily="34" charset="0"/>
              </a:defRPr>
            </a:lvl1pPr>
            <a:lvl2pPr marL="180975" indent="-179388" algn="l" defTabSz="895350" rtl="0" eaLnBrk="1" fontAlgn="base" hangingPunct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>
                <a:srgbClr val="F24F00"/>
              </a:buClr>
              <a:buSzPct val="12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 CE" panose="020B0604020202020204" pitchFamily="34" charset="0"/>
                <a:cs typeface="Arial CE" panose="020B0604020202020204" pitchFamily="34" charset="0"/>
              </a:defRPr>
            </a:lvl2pPr>
            <a:lvl3pPr marL="361950" indent="-180975" algn="l" defTabSz="895350" rtl="0" eaLnBrk="1" fontAlgn="base" hangingPunct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>
                <a:srgbClr val="C8C8C8"/>
              </a:buClr>
              <a:buSzPct val="12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 CE" panose="020B0604020202020204" pitchFamily="34" charset="0"/>
                <a:cs typeface="Arial CE" panose="020B0604020202020204" pitchFamily="34" charset="0"/>
              </a:defRPr>
            </a:lvl3pPr>
            <a:lvl4pPr marL="534988" indent="-180975" algn="l" defTabSz="895350" rtl="0" eaLnBrk="1" fontAlgn="base" hangingPunct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SzPct val="89000"/>
              <a:defRPr sz="1600">
                <a:solidFill>
                  <a:schemeClr val="tx1"/>
                </a:solidFill>
                <a:latin typeface="Arial CE" panose="020B0604020202020204" pitchFamily="34" charset="0"/>
                <a:cs typeface="Arial CE" panose="020B0604020202020204" pitchFamily="34" charset="0"/>
              </a:defRPr>
            </a:lvl4pPr>
            <a:lvl5pPr marL="715963" indent="-180975" algn="l" defTabSz="895350" rtl="0" eaLnBrk="1" fontAlgn="base" hangingPunct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SzPct val="75000"/>
              <a:defRPr sz="1600">
                <a:solidFill>
                  <a:schemeClr val="tx1"/>
                </a:solidFill>
                <a:latin typeface="Arial CE" panose="020B0604020202020204" pitchFamily="34" charset="0"/>
                <a:cs typeface="Arial CE" panose="020B0604020202020204" pitchFamily="34" charset="0"/>
              </a:defRPr>
            </a:lvl5pPr>
            <a:lvl6pPr marL="1039813" indent="-149225" algn="l" defTabSz="895350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75000"/>
              <a:defRPr sz="1200">
                <a:solidFill>
                  <a:schemeClr val="tx1"/>
                </a:solidFill>
                <a:latin typeface="+mn-lt"/>
              </a:defRPr>
            </a:lvl6pPr>
            <a:lvl7pPr marL="1497013" indent="-149225" algn="l" defTabSz="895350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75000"/>
              <a:defRPr sz="1200">
                <a:solidFill>
                  <a:schemeClr val="tx1"/>
                </a:solidFill>
                <a:latin typeface="+mn-lt"/>
              </a:defRPr>
            </a:lvl7pPr>
            <a:lvl8pPr marL="1954213" indent="-149225" algn="l" defTabSz="895350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75000"/>
              <a:defRPr sz="1200">
                <a:solidFill>
                  <a:schemeClr val="tx1"/>
                </a:solidFill>
                <a:latin typeface="+mn-lt"/>
              </a:defRPr>
            </a:lvl8pPr>
            <a:lvl9pPr marL="2411413" indent="-149225" algn="l" defTabSz="895350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75000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</a:pPr>
            <a:r>
              <a:rPr lang="cs-CZ" sz="2800" b="1" dirty="0">
                <a:solidFill>
                  <a:schemeClr val="tx2"/>
                </a:solidFill>
                <a:latin typeface="+mn-lt"/>
                <a:cs typeface="+mn-cs"/>
              </a:rPr>
              <a:t>Informační a kybernetická bezpečnost:</a:t>
            </a:r>
          </a:p>
          <a:p>
            <a:pPr marL="540000" indent="-540000"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je </a:t>
            </a:r>
            <a:r>
              <a:rPr lang="cs-CZ" sz="2800" b="1" dirty="0">
                <a:solidFill>
                  <a:schemeClr val="tx2"/>
                </a:solidFill>
                <a:latin typeface="+mn-lt"/>
                <a:cs typeface="+mn-cs"/>
              </a:rPr>
              <a:t>odpovědnostní každého externího spolupracovníka</a:t>
            </a: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 s přístupem k informacím společnosti Skupiny ÚJV.</a:t>
            </a:r>
          </a:p>
          <a:p>
            <a:pPr marL="540000" indent="-540000"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je definována interní řídící dokumentací v procesu MB13 (součástí systému řízení ÚJV)</a:t>
            </a:r>
          </a:p>
          <a:p>
            <a:pPr>
              <a:buClrTx/>
              <a:buFontTx/>
            </a:pPr>
            <a:endParaRPr lang="cs-CZ" sz="2800" kern="0" dirty="0"/>
          </a:p>
          <a:p>
            <a:pPr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</a:pP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Informační a kybernetická bezpečnost je systém opatření (technických, organizačních, personálních, aj.) pro zajištění atributů informačních aktiv:</a:t>
            </a:r>
          </a:p>
          <a:p>
            <a:pPr marL="540000" indent="-540000"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rgbClr val="0054A4"/>
                </a:solidFill>
                <a:latin typeface="+mn-lt"/>
                <a:cs typeface="+mn-cs"/>
              </a:rPr>
              <a:t>Důvěrnost</a:t>
            </a: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 – Informace jsou přístupné nebo sděleny pouze těm, kteří jsou k tomu oprávněni. </a:t>
            </a:r>
          </a:p>
          <a:p>
            <a:pPr marL="540000" indent="-540000"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rgbClr val="0054A4"/>
                </a:solidFill>
                <a:latin typeface="+mn-lt"/>
                <a:cs typeface="+mn-cs"/>
              </a:rPr>
              <a:t>Dostupnost</a:t>
            </a: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 – Informace je pro oprávněné uživatele přístupná v okamžiku její potřeby. </a:t>
            </a:r>
          </a:p>
          <a:p>
            <a:pPr marL="540000" indent="-540000"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rgbClr val="0054A4"/>
                </a:solidFill>
                <a:latin typeface="+mn-lt"/>
                <a:cs typeface="+mn-cs"/>
              </a:rPr>
              <a:t>Integrita</a:t>
            </a: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 – Informace je správná a úplná. </a:t>
            </a:r>
          </a:p>
          <a:p>
            <a:pPr>
              <a:buClrTx/>
              <a:buFontTx/>
            </a:pPr>
            <a:endParaRPr lang="cs-CZ" sz="2800" kern="0" dirty="0"/>
          </a:p>
          <a:p>
            <a:pPr>
              <a:buClrTx/>
              <a:buFontTx/>
            </a:pPr>
            <a:endParaRPr lang="cs-CZ" sz="2800" kern="0" dirty="0"/>
          </a:p>
          <a:p>
            <a:pPr>
              <a:buClrTx/>
              <a:buFontTx/>
            </a:pPr>
            <a:endParaRPr lang="cs-CZ" sz="2800" kern="0" dirty="0"/>
          </a:p>
          <a:p>
            <a:pPr>
              <a:buClrTx/>
              <a:buFontTx/>
            </a:pPr>
            <a:endParaRPr lang="cs-CZ" sz="2800" kern="0" dirty="0"/>
          </a:p>
        </p:txBody>
      </p:sp>
    </p:spTree>
    <p:extLst>
      <p:ext uri="{BB962C8B-B14F-4D97-AF65-F5344CB8AC3E}">
        <p14:creationId xmlns:p14="http://schemas.microsoft.com/office/powerpoint/2010/main" val="1515644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55065" y="875304"/>
            <a:ext cx="13765358" cy="1629164"/>
          </a:xfrm>
        </p:spPr>
        <p:txBody>
          <a:bodyPr/>
          <a:lstStyle/>
          <a:p>
            <a:br>
              <a:rPr lang="cs-CZ" dirty="0"/>
            </a:br>
            <a:r>
              <a:rPr lang="cs-CZ" dirty="0"/>
              <a:t>Co znamená IKB pro mě?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E3FB15-986F-47FF-AD38-C2EA98C26FCC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 bwMode="auto">
          <a:xfrm>
            <a:off x="1155065" y="3119592"/>
            <a:ext cx="14421820" cy="9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895350" rtl="0" eaLnBrk="1" fontAlgn="base" hangingPunct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SzPct val="120000"/>
              <a:defRPr sz="1600">
                <a:solidFill>
                  <a:schemeClr val="tx1"/>
                </a:solidFill>
                <a:latin typeface="Arial CE" panose="020B0604020202020204" pitchFamily="34" charset="0"/>
                <a:ea typeface="+mn-ea"/>
                <a:cs typeface="Arial CE" panose="020B0604020202020204" pitchFamily="34" charset="0"/>
              </a:defRPr>
            </a:lvl1pPr>
            <a:lvl2pPr marL="180975" indent="-179388" algn="l" defTabSz="895350" rtl="0" eaLnBrk="1" fontAlgn="base" hangingPunct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>
                <a:srgbClr val="F24F00"/>
              </a:buClr>
              <a:buSzPct val="12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 CE" panose="020B0604020202020204" pitchFamily="34" charset="0"/>
                <a:cs typeface="Arial CE" panose="020B0604020202020204" pitchFamily="34" charset="0"/>
              </a:defRPr>
            </a:lvl2pPr>
            <a:lvl3pPr marL="361950" indent="-180975" algn="l" defTabSz="895350" rtl="0" eaLnBrk="1" fontAlgn="base" hangingPunct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Clr>
                <a:srgbClr val="C8C8C8"/>
              </a:buClr>
              <a:buSzPct val="12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 CE" panose="020B0604020202020204" pitchFamily="34" charset="0"/>
                <a:cs typeface="Arial CE" panose="020B0604020202020204" pitchFamily="34" charset="0"/>
              </a:defRPr>
            </a:lvl3pPr>
            <a:lvl4pPr marL="534988" indent="-180975" algn="l" defTabSz="895350" rtl="0" eaLnBrk="1" fontAlgn="base" hangingPunct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SzPct val="89000"/>
              <a:defRPr sz="1600">
                <a:solidFill>
                  <a:schemeClr val="tx1"/>
                </a:solidFill>
                <a:latin typeface="Arial CE" panose="020B0604020202020204" pitchFamily="34" charset="0"/>
                <a:cs typeface="Arial CE" panose="020B0604020202020204" pitchFamily="34" charset="0"/>
              </a:defRPr>
            </a:lvl4pPr>
            <a:lvl5pPr marL="715963" indent="-180975" algn="l" defTabSz="895350" rtl="0" eaLnBrk="1" fontAlgn="base" hangingPunct="1">
              <a:lnSpc>
                <a:spcPts val="2300"/>
              </a:lnSpc>
              <a:spcBef>
                <a:spcPct val="0"/>
              </a:spcBef>
              <a:spcAft>
                <a:spcPct val="0"/>
              </a:spcAft>
              <a:buSzPct val="75000"/>
              <a:defRPr sz="1600">
                <a:solidFill>
                  <a:schemeClr val="tx1"/>
                </a:solidFill>
                <a:latin typeface="Arial CE" panose="020B0604020202020204" pitchFamily="34" charset="0"/>
                <a:cs typeface="Arial CE" panose="020B0604020202020204" pitchFamily="34" charset="0"/>
              </a:defRPr>
            </a:lvl5pPr>
            <a:lvl6pPr marL="1039813" indent="-149225" algn="l" defTabSz="895350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75000"/>
              <a:defRPr sz="1200">
                <a:solidFill>
                  <a:schemeClr val="tx1"/>
                </a:solidFill>
                <a:latin typeface="+mn-lt"/>
              </a:defRPr>
            </a:lvl6pPr>
            <a:lvl7pPr marL="1497013" indent="-149225" algn="l" defTabSz="895350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75000"/>
              <a:defRPr sz="1200">
                <a:solidFill>
                  <a:schemeClr val="tx1"/>
                </a:solidFill>
                <a:latin typeface="+mn-lt"/>
              </a:defRPr>
            </a:lvl7pPr>
            <a:lvl8pPr marL="1954213" indent="-149225" algn="l" defTabSz="895350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75000"/>
              <a:defRPr sz="1200">
                <a:solidFill>
                  <a:schemeClr val="tx1"/>
                </a:solidFill>
                <a:latin typeface="+mn-lt"/>
              </a:defRPr>
            </a:lvl8pPr>
            <a:lvl9pPr marL="2411413" indent="-149225" algn="l" defTabSz="895350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SzPct val="75000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</a:pPr>
            <a:r>
              <a:rPr lang="cs-CZ" sz="2800" b="1" dirty="0">
                <a:solidFill>
                  <a:schemeClr val="tx2"/>
                </a:solidFill>
                <a:latin typeface="+mn-lt"/>
                <a:cs typeface="+mn-cs"/>
              </a:rPr>
              <a:t>Jako externí spolupracovník nesu odpovědnost za to, jak se chovám k informacím a souvisejícím informačním aktivům společnosti Skupiny ÚJV, k nimž získám přístup. </a:t>
            </a:r>
          </a:p>
          <a:p>
            <a:pPr marL="540000" indent="-540000"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cs-CZ" sz="2800" b="1" dirty="0">
              <a:solidFill>
                <a:srgbClr val="0054A4"/>
              </a:solidFill>
              <a:latin typeface="+mn-lt"/>
              <a:cs typeface="+mn-cs"/>
            </a:endParaRPr>
          </a:p>
          <a:p>
            <a:pPr marL="540000" indent="-540000"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rgbClr val="0054A4"/>
                </a:solidFill>
                <a:latin typeface="+mn-lt"/>
                <a:cs typeface="+mn-cs"/>
              </a:rPr>
              <a:t>Bezpečné zacházení s informacemi </a:t>
            </a: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v souladu s principy ochrany klasifikace informací</a:t>
            </a:r>
          </a:p>
          <a:p>
            <a:pPr marL="540000" indent="-540000"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rgbClr val="0054A4"/>
                </a:solidFill>
                <a:latin typeface="+mn-lt"/>
                <a:cs typeface="+mn-cs"/>
              </a:rPr>
              <a:t>Dodržování bezpečnostních zásad </a:t>
            </a: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při užívání služeb a ICT/ICS techniky</a:t>
            </a:r>
          </a:p>
          <a:p>
            <a:pPr marL="540000" indent="-540000"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rgbClr val="0054A4"/>
                </a:solidFill>
                <a:latin typeface="+mn-lt"/>
                <a:cs typeface="+mn-cs"/>
              </a:rPr>
              <a:t>Udržování povědomí o hrozbách a rizicích </a:t>
            </a: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spojených se zpracováním informací a ICT/ICS technikou</a:t>
            </a:r>
          </a:p>
          <a:p>
            <a:pPr marL="540000" indent="-540000"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rgbClr val="0054A4"/>
                </a:solidFill>
                <a:latin typeface="+mn-lt"/>
                <a:cs typeface="+mn-cs"/>
              </a:rPr>
              <a:t>Dodržování zásad stanovených řídící dokumentací, </a:t>
            </a: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pracovními či metodickými postupy a pokyny odpovědných zaměstnanců</a:t>
            </a:r>
          </a:p>
          <a:p>
            <a:pPr marL="540000" indent="-540000"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rgbClr val="0054A4"/>
                </a:solidFill>
                <a:latin typeface="+mn-lt"/>
                <a:cs typeface="+mn-cs"/>
              </a:rPr>
              <a:t>Udržovat v naprosté tajnosti přidělené autentizační informace </a:t>
            </a: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(ID, hesla, karty…)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2800" dirty="0">
              <a:solidFill>
                <a:schemeClr val="tx2"/>
              </a:solidFill>
              <a:latin typeface="+mn-lt"/>
              <a:cs typeface="+mn-cs"/>
            </a:endParaRPr>
          </a:p>
          <a:p>
            <a:pPr defTabSz="1371566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</a:pPr>
            <a:r>
              <a:rPr lang="cs-CZ" sz="2800" b="1" dirty="0">
                <a:solidFill>
                  <a:srgbClr val="0054A4"/>
                </a:solidFill>
                <a:latin typeface="+mn-lt"/>
                <a:cs typeface="+mn-cs"/>
              </a:rPr>
              <a:t>Nedodržení zásad </a:t>
            </a: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nebo porušení </a:t>
            </a:r>
            <a:r>
              <a:rPr lang="cs-CZ" sz="2800" b="1" dirty="0">
                <a:solidFill>
                  <a:srgbClr val="0054A4"/>
                </a:solidFill>
                <a:latin typeface="+mn-lt"/>
                <a:cs typeface="+mn-cs"/>
              </a:rPr>
              <a:t>informační a kybernetické bezpečnosti může být posuzováno jako porušení pracovních povinnosti</a:t>
            </a:r>
            <a:r>
              <a:rPr lang="cs-CZ" sz="2800" dirty="0">
                <a:solidFill>
                  <a:schemeClr val="tx2"/>
                </a:solidFill>
                <a:latin typeface="+mn-lt"/>
                <a:cs typeface="+mn-cs"/>
              </a:rPr>
              <a:t> s vyvozením příslušných důsledků, včetně ukončení smluvního vztahu.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759266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68422" y="875304"/>
            <a:ext cx="13752000" cy="1692772"/>
          </a:xfrm>
        </p:spPr>
        <p:txBody>
          <a:bodyPr/>
          <a:lstStyle/>
          <a:p>
            <a:br>
              <a:rPr lang="cs-CZ" dirty="0"/>
            </a:br>
            <a:r>
              <a:rPr lang="cs-CZ" dirty="0"/>
              <a:t>Základní pravidla využívání ICT techniky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68422" y="3117850"/>
            <a:ext cx="14392420" cy="9360000"/>
          </a:xfrm>
        </p:spPr>
        <p:txBody>
          <a:bodyPr/>
          <a:lstStyle/>
          <a:p>
            <a:pPr marL="0" indent="0" hangingPunct="0">
              <a:buNone/>
            </a:pPr>
            <a:r>
              <a:rPr lang="cs-CZ" sz="2800" b="1" dirty="0"/>
              <a:t>Základní pravidla</a:t>
            </a:r>
          </a:p>
          <a:p>
            <a:pPr marL="0" indent="0" hangingPunct="0">
              <a:buNone/>
            </a:pPr>
            <a:r>
              <a:rPr lang="cs-CZ" sz="2800" dirty="0"/>
              <a:t>Uživatelé by se měli snažit minimalizovat možnost zavlečení škodlivých programů do systémů společnosti.</a:t>
            </a:r>
          </a:p>
          <a:p>
            <a:pPr hangingPunct="0"/>
            <a:endParaRPr lang="cs-CZ" sz="2800" dirty="0"/>
          </a:p>
          <a:p>
            <a:pPr marL="0" indent="0" hangingPunct="0">
              <a:buNone/>
            </a:pPr>
            <a:r>
              <a:rPr lang="cs-CZ" sz="2800" b="1" dirty="0"/>
              <a:t>Uživatelům není dovoleno:</a:t>
            </a:r>
          </a:p>
          <a:p>
            <a:pPr marL="540000" lvl="3" indent="-540000" hangingPunct="0"/>
            <a:r>
              <a:rPr lang="cs-CZ" sz="2800" dirty="0"/>
              <a:t>Instalovat na svěřených zařízeních jiné než schválené programové vybavení.</a:t>
            </a:r>
          </a:p>
          <a:p>
            <a:pPr marL="540000" lvl="3" indent="-540000" hangingPunct="0"/>
            <a:r>
              <a:rPr lang="cs-CZ" sz="2800" dirty="0"/>
              <a:t>Modifikovat nastavení webového prohlížeče a jiných programů.</a:t>
            </a:r>
          </a:p>
          <a:p>
            <a:pPr marL="540000" lvl="3" indent="-540000" hangingPunct="0"/>
            <a:r>
              <a:rPr lang="cs-CZ" sz="2800" dirty="0"/>
              <a:t>Vypínat antivirovou ochranu na svěřených zařízeních.</a:t>
            </a:r>
          </a:p>
          <a:p>
            <a:pPr marL="540000" lvl="3" indent="-540000" hangingPunct="0"/>
            <a:r>
              <a:rPr lang="cs-CZ" sz="2800" dirty="0"/>
              <a:t>Zasahovat do běhu antivirových programů a jiné instalované ochrany.</a:t>
            </a:r>
          </a:p>
          <a:p>
            <a:pPr marL="540000" lvl="3" indent="-540000" hangingPunct="0"/>
            <a:r>
              <a:rPr lang="cs-CZ" sz="2800" dirty="0"/>
              <a:t>Využívat jiné než schválené způsoby komunikace.</a:t>
            </a:r>
          </a:p>
          <a:p>
            <a:pPr marL="540000" lvl="3" indent="-540000" hangingPunct="0"/>
            <a:r>
              <a:rPr lang="cs-CZ" sz="2800" dirty="0"/>
              <a:t>Nechávat IT zařízení bez dozoru například v zamčeném automobilu na parkovišti atp.</a:t>
            </a:r>
          </a:p>
          <a:p>
            <a:endParaRPr lang="cs-CZ" sz="2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EC6D3-E5AC-407E-ABD5-BD9CA53279C2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739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Šipka doprava 4"/>
          <p:cNvSpPr/>
          <p:nvPr/>
        </p:nvSpPr>
        <p:spPr bwMode="auto">
          <a:xfrm>
            <a:off x="7954227" y="5043240"/>
            <a:ext cx="1281696" cy="3063842"/>
          </a:xfrm>
          <a:prstGeom prst="rightArrow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cs-CZ" sz="480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3954" y="8393100"/>
            <a:ext cx="2872456" cy="4737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68421" y="1260312"/>
            <a:ext cx="14407542" cy="1629164"/>
          </a:xfrm>
        </p:spPr>
        <p:txBody>
          <a:bodyPr/>
          <a:lstStyle/>
          <a:p>
            <a:r>
              <a:rPr lang="cs-CZ" dirty="0"/>
              <a:t>Bezpečnostní událost a incident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E3FB15-986F-47FF-AD38-C2EA98C26FCC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1168421" y="3122427"/>
            <a:ext cx="6916800" cy="10541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371566" hangingPunct="0">
              <a:spcBef>
                <a:spcPts val="900"/>
              </a:spcBef>
              <a:buClr>
                <a:schemeClr val="accent2"/>
              </a:buClr>
            </a:pPr>
            <a:r>
              <a:rPr lang="cs-CZ" sz="2800" b="1" dirty="0">
                <a:solidFill>
                  <a:schemeClr val="tx2"/>
                </a:solidFill>
              </a:rPr>
              <a:t>Bezpečnostní událostí </a:t>
            </a:r>
            <a:r>
              <a:rPr lang="cs-CZ" sz="2800" dirty="0">
                <a:solidFill>
                  <a:schemeClr val="tx2"/>
                </a:solidFill>
              </a:rPr>
              <a:t>nazýváme takový stav systému, služby nebo sítě který ukazuje na možné porušení bezpečnostní politiky. Označováno je také jako </a:t>
            </a:r>
            <a:r>
              <a:rPr lang="cs-CZ" sz="2800" b="1" dirty="0">
                <a:solidFill>
                  <a:schemeClr val="tx2"/>
                </a:solidFill>
              </a:rPr>
              <a:t>Neshoda</a:t>
            </a:r>
            <a:r>
              <a:rPr lang="cs-CZ" sz="2800" dirty="0">
                <a:solidFill>
                  <a:schemeClr val="tx2"/>
                </a:solidFill>
              </a:rPr>
              <a:t> nebo </a:t>
            </a:r>
            <a:r>
              <a:rPr lang="cs-CZ" sz="2800" b="1" dirty="0" err="1">
                <a:solidFill>
                  <a:schemeClr val="tx2"/>
                </a:solidFill>
              </a:rPr>
              <a:t>Skoronehoda</a:t>
            </a:r>
            <a:endParaRPr lang="cs-CZ" sz="2800" b="1" dirty="0">
              <a:solidFill>
                <a:schemeClr val="tx2"/>
              </a:solidFill>
            </a:endParaRPr>
          </a:p>
          <a:p>
            <a:pPr algn="l"/>
            <a:endParaRPr lang="cs-CZ" sz="2800" dirty="0">
              <a:solidFill>
                <a:schemeClr val="tx2"/>
              </a:solidFill>
            </a:endParaRPr>
          </a:p>
          <a:p>
            <a:pPr algn="l"/>
            <a:r>
              <a:rPr lang="cs-CZ" sz="2800" dirty="0">
                <a:solidFill>
                  <a:schemeClr val="tx2"/>
                </a:solidFill>
              </a:rPr>
              <a:t>Může se jednat o:</a:t>
            </a:r>
          </a:p>
          <a:p>
            <a:pPr marL="540000" indent="-540000" defTabSz="1371566" fontAlgn="base"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SzPct val="120000"/>
              <a:buFont typeface="Wingdings" panose="05000000000000000000" pitchFamily="2" charset="2"/>
              <a:buChar char="§"/>
            </a:pPr>
            <a:r>
              <a:rPr lang="cs-CZ" sz="2800" dirty="0">
                <a:solidFill>
                  <a:schemeClr val="tx2"/>
                </a:solidFill>
              </a:rPr>
              <a:t>Selhání bezpečnostních opatření</a:t>
            </a:r>
          </a:p>
          <a:p>
            <a:pPr marL="540000" indent="-540000" defTabSz="1371566" fontAlgn="base"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SzPct val="120000"/>
              <a:buFont typeface="Wingdings" panose="05000000000000000000" pitchFamily="2" charset="2"/>
              <a:buChar char="§"/>
            </a:pPr>
            <a:r>
              <a:rPr lang="cs-CZ" sz="2800" dirty="0">
                <a:solidFill>
                  <a:schemeClr val="tx2"/>
                </a:solidFill>
              </a:rPr>
              <a:t>Situace, která dříve nenastala a může být z pohledu bezpečnosti informací důležitá (provozní událost)</a:t>
            </a:r>
          </a:p>
          <a:p>
            <a:pPr marL="555624" indent="-571500">
              <a:buFont typeface="Arial" panose="020B0604020202020204" pitchFamily="34" charset="0"/>
              <a:buChar char="•"/>
            </a:pPr>
            <a:endParaRPr lang="cs-CZ" sz="2800" dirty="0"/>
          </a:p>
          <a:p>
            <a:pPr algn="just"/>
            <a:r>
              <a:rPr lang="cs-CZ" sz="2800" dirty="0">
                <a:solidFill>
                  <a:schemeClr val="tx2"/>
                </a:solidFill>
              </a:rPr>
              <a:t>Bezpečnostní událost může být příčinou vzniku </a:t>
            </a:r>
            <a:r>
              <a:rPr lang="cs-CZ" sz="2800" b="1" dirty="0">
                <a:solidFill>
                  <a:schemeClr val="tx2"/>
                </a:solidFill>
              </a:rPr>
              <a:t>bezpečnostního incidentu.</a:t>
            </a:r>
          </a:p>
          <a:p>
            <a:pPr algn="just"/>
            <a:endParaRPr lang="cs-CZ" sz="2800" b="1" dirty="0">
              <a:solidFill>
                <a:schemeClr val="tx2"/>
              </a:solidFill>
            </a:endParaRPr>
          </a:p>
          <a:p>
            <a:pPr algn="just"/>
            <a:r>
              <a:rPr lang="cs-CZ" sz="2800" b="1" dirty="0">
                <a:solidFill>
                  <a:schemeClr val="tx2"/>
                </a:solidFill>
              </a:rPr>
              <a:t>Bezpečnostním incidentem</a:t>
            </a:r>
            <a:r>
              <a:rPr lang="cs-CZ" sz="2800" dirty="0">
                <a:solidFill>
                  <a:schemeClr val="tx2"/>
                </a:solidFill>
              </a:rPr>
              <a:t> se stává jedna nebo více nežádoucích či neočekávaných bezpečnostních událostí, u kterých existuje vysoká pravděpodobnost kompromitace činnosti organizace a ohrožení bezpečnosti informací.</a:t>
            </a:r>
          </a:p>
          <a:p>
            <a:pPr algn="l"/>
            <a:endParaRPr lang="cs-CZ" sz="4800" b="1" dirty="0"/>
          </a:p>
        </p:txBody>
      </p:sp>
      <p:sp>
        <p:nvSpPr>
          <p:cNvPr id="8" name="Obdélník 7"/>
          <p:cNvSpPr/>
          <p:nvPr/>
        </p:nvSpPr>
        <p:spPr>
          <a:xfrm>
            <a:off x="9244583" y="4997953"/>
            <a:ext cx="6331380" cy="333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371566" fontAlgn="base"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SzPct val="120000"/>
            </a:pPr>
            <a:r>
              <a:rPr lang="cs-CZ" sz="2800" b="1" dirty="0">
                <a:solidFill>
                  <a:srgbClr val="0054A4"/>
                </a:solidFill>
              </a:rPr>
              <a:t>Uživatel je povinen hlásit jakýkoli nestandardní stav, který by mohl vést k bezpečnostní události! </a:t>
            </a:r>
          </a:p>
          <a:p>
            <a:pPr defTabSz="1371566" fontAlgn="base"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SzPct val="120000"/>
            </a:pPr>
            <a:endParaRPr lang="cs-CZ" sz="2800" b="1" dirty="0">
              <a:solidFill>
                <a:srgbClr val="0054A4"/>
              </a:solidFill>
            </a:endParaRPr>
          </a:p>
          <a:p>
            <a:pPr defTabSz="1371566" fontAlgn="base"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SzPct val="120000"/>
            </a:pPr>
            <a:r>
              <a:rPr lang="cs-CZ" sz="2800" b="1" dirty="0">
                <a:solidFill>
                  <a:srgbClr val="0054A4"/>
                </a:solidFill>
              </a:rPr>
              <a:t>K hlášení využijte </a:t>
            </a:r>
            <a:r>
              <a:rPr lang="cs-CZ" sz="2800" b="1" dirty="0" err="1">
                <a:solidFill>
                  <a:srgbClr val="0054A4"/>
                </a:solidFill>
              </a:rPr>
              <a:t>Service</a:t>
            </a:r>
            <a:r>
              <a:rPr lang="cs-CZ" sz="2800" b="1" dirty="0">
                <a:solidFill>
                  <a:srgbClr val="0054A4"/>
                </a:solidFill>
              </a:rPr>
              <a:t> </a:t>
            </a:r>
            <a:r>
              <a:rPr lang="cs-CZ" sz="2800" b="1" dirty="0" err="1">
                <a:solidFill>
                  <a:srgbClr val="0054A4"/>
                </a:solidFill>
              </a:rPr>
              <a:t>Desk</a:t>
            </a:r>
            <a:r>
              <a:rPr lang="cs-CZ" sz="2800" b="1" dirty="0">
                <a:solidFill>
                  <a:srgbClr val="0054A4"/>
                </a:solidFill>
              </a:rPr>
              <a:t> na Portálu společnosti nebo přímo svému vedoucímu pracovníkovi.</a:t>
            </a:r>
          </a:p>
        </p:txBody>
      </p:sp>
    </p:spTree>
    <p:extLst>
      <p:ext uri="{BB962C8B-B14F-4D97-AF65-F5344CB8AC3E}">
        <p14:creationId xmlns:p14="http://schemas.microsoft.com/office/powerpoint/2010/main" val="2512856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84464" y="875304"/>
            <a:ext cx="13752000" cy="1692772"/>
          </a:xfrm>
        </p:spPr>
        <p:txBody>
          <a:bodyPr/>
          <a:lstStyle/>
          <a:p>
            <a:br>
              <a:rPr lang="cs-CZ" dirty="0"/>
            </a:br>
            <a:r>
              <a:rPr lang="cs-CZ" dirty="0"/>
              <a:t>pojmy – SCADA, ICS, OT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08000" y="3123200"/>
            <a:ext cx="14112182" cy="10000800"/>
          </a:xfrm>
        </p:spPr>
        <p:txBody>
          <a:bodyPr/>
          <a:lstStyle/>
          <a:p>
            <a:pPr marL="0" indent="0">
              <a:buNone/>
            </a:pPr>
            <a:r>
              <a:rPr lang="cs-CZ" sz="2800" b="1" dirty="0"/>
              <a:t>OT </a:t>
            </a:r>
            <a:r>
              <a:rPr lang="cs-CZ" sz="2800" dirty="0"/>
              <a:t>(</a:t>
            </a:r>
            <a:r>
              <a:rPr lang="cs-CZ" sz="2800" dirty="0" err="1"/>
              <a:t>Operational</a:t>
            </a:r>
            <a:r>
              <a:rPr lang="cs-CZ" sz="2800" dirty="0"/>
              <a:t> Technology) – je hardware a software, který monitoruje a ovládá fyzická zařízení, procesy a události ve společnosti.</a:t>
            </a:r>
          </a:p>
          <a:p>
            <a:endParaRPr lang="cs-CZ" sz="2800" b="1" dirty="0"/>
          </a:p>
          <a:p>
            <a:pPr marL="0" indent="0">
              <a:buNone/>
            </a:pPr>
            <a:r>
              <a:rPr lang="cs-CZ" sz="2800" b="1" dirty="0"/>
              <a:t>ICS </a:t>
            </a:r>
            <a:r>
              <a:rPr lang="cs-CZ" sz="2800" dirty="0"/>
              <a:t>(</a:t>
            </a:r>
            <a:r>
              <a:rPr lang="cs-CZ" sz="2800" dirty="0" err="1"/>
              <a:t>Industrial</a:t>
            </a:r>
            <a:r>
              <a:rPr lang="cs-CZ" sz="2800" dirty="0"/>
              <a:t> </a:t>
            </a:r>
            <a:r>
              <a:rPr lang="cs-CZ" sz="2800" dirty="0" err="1"/>
              <a:t>Control</a:t>
            </a:r>
            <a:r>
              <a:rPr lang="cs-CZ" sz="2800" dirty="0"/>
              <a:t> </a:t>
            </a:r>
            <a:r>
              <a:rPr lang="cs-CZ" sz="2800" dirty="0" err="1"/>
              <a:t>System</a:t>
            </a:r>
            <a:r>
              <a:rPr lang="cs-CZ" sz="2800" dirty="0"/>
              <a:t>) – zahrnuje několik typů průmyslových a řídicích informačních systémů a souvisejícího přístrojového vybavení používané v průmyslové výrobě, včetně:</a:t>
            </a:r>
          </a:p>
          <a:p>
            <a:pPr marL="900000" lvl="3" indent="-360000" hangingPunct="0"/>
            <a:r>
              <a:rPr lang="cs-CZ" sz="2800" dirty="0"/>
              <a:t>dispečerského řízení a sběru dat (SCADA) systémů</a:t>
            </a:r>
          </a:p>
          <a:p>
            <a:pPr marL="900000" lvl="3" indent="-360000" hangingPunct="0"/>
            <a:r>
              <a:rPr lang="cs-CZ" sz="2800" dirty="0"/>
              <a:t>distribuovaných řídicích systémů (DCS) </a:t>
            </a:r>
          </a:p>
          <a:p>
            <a:pPr marL="900000" lvl="3" indent="-360000" hangingPunct="0"/>
            <a:r>
              <a:rPr lang="cs-CZ" sz="2800" dirty="0"/>
              <a:t>menších kontrolních systémů, jako programovatelné logické celky (PLC).</a:t>
            </a:r>
          </a:p>
          <a:p>
            <a:endParaRPr lang="cs-CZ" sz="2800" b="1" dirty="0"/>
          </a:p>
          <a:p>
            <a:pPr marL="0" indent="0">
              <a:buNone/>
            </a:pPr>
            <a:r>
              <a:rPr lang="cs-CZ" sz="2800" b="1" dirty="0"/>
              <a:t>SCADA</a:t>
            </a:r>
            <a:r>
              <a:rPr lang="cs-CZ" sz="2800" dirty="0"/>
              <a:t> systém pro centrální dohled a řízení průmyslových a technických celků, který zahrnuje procesy a technologie. Příkladem oblastí, kde se SCADA využívá jsou:</a:t>
            </a:r>
          </a:p>
          <a:p>
            <a:pPr marL="900000" lvl="3" indent="-360000" hangingPunct="0"/>
            <a:r>
              <a:rPr lang="cs-CZ" sz="2800" dirty="0"/>
              <a:t>protipožární systémy, </a:t>
            </a:r>
          </a:p>
          <a:p>
            <a:pPr marL="900000" lvl="3" indent="-360000" hangingPunct="0"/>
            <a:r>
              <a:rPr lang="cs-CZ" sz="2800" dirty="0"/>
              <a:t>řízení distribuční sítě (elektřina, voda, plyn),</a:t>
            </a:r>
          </a:p>
          <a:p>
            <a:pPr marL="900000" lvl="3" indent="-360000" hangingPunct="0"/>
            <a:r>
              <a:rPr lang="cs-CZ" sz="2800" dirty="0"/>
              <a:t>sledování spotřeby el. energie,</a:t>
            </a:r>
          </a:p>
          <a:p>
            <a:pPr marL="900000" lvl="3" indent="-360000" hangingPunct="0"/>
            <a:r>
              <a:rPr lang="cs-CZ" sz="2800" dirty="0"/>
              <a:t>strojní výroba,</a:t>
            </a:r>
          </a:p>
          <a:p>
            <a:pPr marL="900000" lvl="3" indent="-360000" hangingPunct="0"/>
            <a:r>
              <a:rPr lang="cs-CZ" sz="2800" dirty="0"/>
              <a:t>dopravních sítě a řízení dopravní signalizace.</a:t>
            </a:r>
          </a:p>
          <a:p>
            <a:endParaRPr lang="cs-CZ" sz="2800" dirty="0"/>
          </a:p>
          <a:p>
            <a:endParaRPr lang="cs-CZ" sz="2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EC6D3-E5AC-407E-ABD5-BD9CA53279C2}" type="slidenum">
              <a:rPr lang="cs-CZ" smtClean="0"/>
              <a:pPr/>
              <a:t>8</a:t>
            </a:fld>
            <a:endParaRPr lang="cs-CZ"/>
          </a:p>
        </p:txBody>
      </p:sp>
      <p:pic>
        <p:nvPicPr>
          <p:cNvPr id="5" name="Obrázek 4" descr="C:\Users\patrovskale\Pictures\ICS_SCAD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7792" y="8974236"/>
            <a:ext cx="3872389" cy="39171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7523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68422" y="896569"/>
            <a:ext cx="13752000" cy="1629164"/>
          </a:xfrm>
        </p:spPr>
        <p:txBody>
          <a:bodyPr>
            <a:normAutofit/>
          </a:bodyPr>
          <a:lstStyle/>
          <a:p>
            <a:br>
              <a:rPr lang="cs-CZ" sz="5000" dirty="0">
                <a:latin typeface="+mn-lt"/>
              </a:rPr>
            </a:br>
            <a:r>
              <a:rPr lang="cs-CZ" sz="5000" dirty="0">
                <a:latin typeface="+mn-lt"/>
              </a:rPr>
              <a:t>Bezpečnostní klasifikace ICT / ICS  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E3FB15-986F-47FF-AD38-C2EA98C26FCC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sp>
        <p:nvSpPr>
          <p:cNvPr id="31" name="Obdélník 30"/>
          <p:cNvSpPr/>
          <p:nvPr/>
        </p:nvSpPr>
        <p:spPr>
          <a:xfrm>
            <a:off x="1168422" y="2803451"/>
            <a:ext cx="1424804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cs-CZ" sz="2800" dirty="0">
                <a:solidFill>
                  <a:schemeClr val="tx2"/>
                </a:solidFill>
              </a:rPr>
              <a:t>Ohodnocení dat (bezpečnostní klasifikace) probíhá dle stanovené metodiky, každý atribut (dostupnost, důvěrnost a integrita) může nabývat pěti úrovní:  A+ (kritická) = fialová, A (vysoká) = červená, B (střední) = žlutá, C (nízká) = zelená, D (velmi nízká) = světle modrá</a:t>
            </a:r>
          </a:p>
        </p:txBody>
      </p:sp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0079DDF1-24CC-BC7A-0F9D-161A1DB4F1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904503"/>
              </p:ext>
            </p:extLst>
          </p:nvPr>
        </p:nvGraphicFramePr>
        <p:xfrm>
          <a:off x="1340644" y="4897052"/>
          <a:ext cx="13464568" cy="8333175"/>
        </p:xfrm>
        <a:graphic>
          <a:graphicData uri="http://schemas.openxmlformats.org/drawingml/2006/table">
            <a:tbl>
              <a:tblPr firstRow="1" firstCol="1" bandRow="1"/>
              <a:tblGrid>
                <a:gridCol w="23446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198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783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Klasifikační třída</a:t>
                      </a:r>
                    </a:p>
                  </a:txBody>
                  <a:tcPr marL="137160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1371566" rtl="0" eaLnBrk="1" latinLnBrk="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Charakteristika  systému ICT</a:t>
                      </a:r>
                    </a:p>
                  </a:txBody>
                  <a:tcPr marL="137160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40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8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A+</a:t>
                      </a:r>
                      <a:endParaRPr lang="cs-CZ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8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KRITICKÁ</a:t>
                      </a:r>
                      <a:endParaRPr lang="cs-CZ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7160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Systém zpracovávající data a informace 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vyžadující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nadstandardní míru ochrany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Systém důležitý pro 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bezpečnost osob a spolehlivého chodu jaderných zařízení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(spouštěcí a ochranné systémy)</a:t>
                      </a:r>
                    </a:p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Systémy</a:t>
                      </a:r>
                      <a:r>
                        <a:rPr lang="cs-CZ" sz="2800" baseline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kategorie A případně B dle IEC 61226 respektive 1E dle IEEE 603.</a:t>
                      </a:r>
                    </a:p>
                  </a:txBody>
                  <a:tcPr marL="137160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9129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8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cs-CZ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8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VYSOKÁ</a:t>
                      </a:r>
                      <a:endParaRPr lang="cs-CZ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7160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Systém zpracovávající 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důvěrná data a informace </a:t>
                      </a: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(např. 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strategické obchodní tajemství, citlivé osobní údaje, biometrické údaje </a:t>
                      </a: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apod.).</a:t>
                      </a:r>
                    </a:p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Systém související se zajištěním 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bezpečnosti osob, chodu společnosti, logického, technologického nebo technického celku. </a:t>
                      </a:r>
                    </a:p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Jedná se zejména o systém související s 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řízením provozu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řízením přístupu, systémy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MaR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pro manipulaci a skladování paliva, systémy požární ochrany nebo infrastruktura hlasové a datové komunikace</a:t>
                      </a:r>
                      <a:r>
                        <a:rPr lang="cs-CZ" sz="24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137160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3006223"/>
      </p:ext>
    </p:extLst>
  </p:cSld>
  <p:clrMapOvr>
    <a:masterClrMapping/>
  </p:clrMapOvr>
</p:sld>
</file>

<file path=ppt/theme/theme1.xml><?xml version="1.0" encoding="utf-8"?>
<a:theme xmlns:a="http://schemas.openxmlformats.org/drawingml/2006/main" name="1_Prezentace ÚJV 16:9 - CZ">
  <a:themeElements>
    <a:clrScheme name="ÚJV 2020">
      <a:dk1>
        <a:sysClr val="windowText" lastClr="000000"/>
      </a:dk1>
      <a:lt1>
        <a:sysClr val="window" lastClr="FFFFFF"/>
      </a:lt1>
      <a:dk2>
        <a:srgbClr val="646363"/>
      </a:dk2>
      <a:lt2>
        <a:srgbClr val="D6D6D6"/>
      </a:lt2>
      <a:accent1>
        <a:srgbClr val="0054A4"/>
      </a:accent1>
      <a:accent2>
        <a:srgbClr val="009AC7"/>
      </a:accent2>
      <a:accent3>
        <a:srgbClr val="646363"/>
      </a:accent3>
      <a:accent4>
        <a:srgbClr val="D6D6D6"/>
      </a:accent4>
      <a:accent5>
        <a:srgbClr val="059646"/>
      </a:accent5>
      <a:accent6>
        <a:srgbClr val="FDE057"/>
      </a:accent6>
      <a:hlink>
        <a:srgbClr val="0054A4"/>
      </a:hlink>
      <a:folHlink>
        <a:srgbClr val="0054A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3_CZ_UJV_Prezentace (4.3 pomer stran).potx" id="{8DEB5C96-1974-4567-967A-FEE7484FD558}" vid="{AC6EF524-995F-46A0-9B3E-18DE36DBB237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76195f7-4e8e-4a3c-8785-f7322eeae694">
      <Terms xmlns="http://schemas.microsoft.com/office/infopath/2007/PartnerControls"/>
    </lcf76f155ced4ddcb4097134ff3c332f>
    <TaxCatchAll xmlns="86c00bd0-f6c7-46c2-9466-e889f0e07659" xsi:nil="true"/>
    <TranslatedLang xmlns="d76195f7-4e8e-4a3c-8785-f7322eeae69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083E728E2E7CC41BC52D2029484D342" ma:contentTypeVersion="17" ma:contentTypeDescription="Vytvoří nový dokument" ma:contentTypeScope="" ma:versionID="5b0cdedef1863f96b4174dd6f754ba49">
  <xsd:schema xmlns:xsd="http://www.w3.org/2001/XMLSchema" xmlns:xs="http://www.w3.org/2001/XMLSchema" xmlns:p="http://schemas.microsoft.com/office/2006/metadata/properties" xmlns:ns2="d76195f7-4e8e-4a3c-8785-f7322eeae694" xmlns:ns3="86c00bd0-f6c7-46c2-9466-e889f0e07659" targetNamespace="http://schemas.microsoft.com/office/2006/metadata/properties" ma:root="true" ma:fieldsID="09bc2edce97c749cca1745960b9e2f3d" ns2:_="" ns3:_="">
    <xsd:import namespace="d76195f7-4e8e-4a3c-8785-f7322eeae694"/>
    <xsd:import namespace="86c00bd0-f6c7-46c2-9466-e889f0e0765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  <xsd:element ref="ns2:TranslatedLang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6195f7-4e8e-4a3c-8785-f7322eeae6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Značky obrázků" ma:readOnly="false" ma:fieldId="{5cf76f15-5ced-4ddc-b409-7134ff3c332f}" ma:taxonomyMulti="true" ma:sspId="eec57da1-827d-45ed-8ce5-1fb76de5bf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TranslatedLang" ma:index="23" nillable="true" ma:displayName="Translated Language" ma:internalName="TranslatedLang">
      <xsd:simpleType>
        <xsd:restriction base="dms:Text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c00bd0-f6c7-46c2-9466-e889f0e07659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62609f9e-84cb-4348-9f44-47b43b47cec8}" ma:internalName="TaxCatchAll" ma:showField="CatchAllData" ma:web="86c00bd0-f6c7-46c2-9466-e889f0e0765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354908-58D6-4352-8210-8001B2D3AF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4F92AB3-3F64-49C0-85CB-43338639A4A4}">
  <ds:schemaRefs>
    <ds:schemaRef ds:uri="http://schemas.microsoft.com/office/2006/metadata/properties"/>
    <ds:schemaRef ds:uri="http://schemas.microsoft.com/office/infopath/2007/PartnerControls"/>
    <ds:schemaRef ds:uri="d76195f7-4e8e-4a3c-8785-f7322eeae694"/>
    <ds:schemaRef ds:uri="86c00bd0-f6c7-46c2-9466-e889f0e07659"/>
  </ds:schemaRefs>
</ds:datastoreItem>
</file>

<file path=customXml/itemProps3.xml><?xml version="1.0" encoding="utf-8"?>
<ds:datastoreItem xmlns:ds="http://schemas.openxmlformats.org/officeDocument/2006/customXml" ds:itemID="{B65DA731-2AD9-4EF3-91EF-CFDF5538D5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76195f7-4e8e-4a3c-8785-f7322eeae694"/>
    <ds:schemaRef ds:uri="86c00bd0-f6c7-46c2-9466-e889f0e0765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3185</Words>
  <Application>Microsoft Office PowerPoint</Application>
  <PresentationFormat>Vlastní</PresentationFormat>
  <Paragraphs>335</Paragraphs>
  <Slides>28</Slides>
  <Notes>8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1_Prezentace ÚJV 16:9 - CZ</vt:lpstr>
      <vt:lpstr>Skupina ÚJV– Školení dodavatelů Pravidla CYBEX </vt:lpstr>
      <vt:lpstr>Informační a kybernetická bezpečnost Proč se jí zabýváme?</vt:lpstr>
      <vt:lpstr>Informační a kybernetická bezpečnost Proč se jí zabýváme?</vt:lpstr>
      <vt:lpstr>Principy řízení IKB</vt:lpstr>
      <vt:lpstr> Co znamená IKB pro mě?</vt:lpstr>
      <vt:lpstr> Základní pravidla využívání ICT techniky</vt:lpstr>
      <vt:lpstr>Bezpečnostní událost a incident</vt:lpstr>
      <vt:lpstr> pojmy – SCADA, ICS, OT</vt:lpstr>
      <vt:lpstr> Bezpečnostní klasifikace ICT / ICS  </vt:lpstr>
      <vt:lpstr> Bezpečnostní klasifikace ICT / ICS  </vt:lpstr>
      <vt:lpstr> Zákon o kybernetické bezpečnosti (ZKB)</vt:lpstr>
      <vt:lpstr> Kritická informační infrastruktura (KII) </vt:lpstr>
      <vt:lpstr> Práce na prvcích KII /ISZS</vt:lpstr>
      <vt:lpstr> bezpečnostní požadavky na dodavatele</vt:lpstr>
      <vt:lpstr> Hesla</vt:lpstr>
      <vt:lpstr> Složitost Hesla</vt:lpstr>
      <vt:lpstr> jak dlouho trvá odhalení hesla</vt:lpstr>
      <vt:lpstr> Malware (přehled) a ransomware</vt:lpstr>
      <vt:lpstr> Malware – sociální inženýrství a Phishing</vt:lpstr>
      <vt:lpstr> E-mail – základní informace</vt:lpstr>
      <vt:lpstr> internet</vt:lpstr>
      <vt:lpstr> výměna dat ve společnost i mimo ni</vt:lpstr>
      <vt:lpstr> Jak zašifrovat soubor</vt:lpstr>
      <vt:lpstr>WIFI</vt:lpstr>
      <vt:lpstr> blokování internetu a monitoring sítě</vt:lpstr>
      <vt:lpstr> Zálohování</vt:lpstr>
      <vt:lpstr> Bezpečné chování v praxi </vt:lpstr>
      <vt:lpstr> Související dokumenty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2024-02-29T23:26:05Z</dcterms:created>
  <dcterms:modified xsi:type="dcterms:W3CDTF">2025-10-31T06:53:17Z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0x0101006083E728E2E7CC41BC52D2029484D342</vt:lpwstr>
  </property>
  <property fmtid="{D5CDD505-2E9C-101B-9397-08002B2CF9AE}" pid="3" name="MSIP_Label_90be56ad-fb78-42a8-a76b-97213a90203b_Enabled">
    <vt:lpwstr>true</vt:lpwstr>
  </property>
  <property fmtid="{D5CDD505-2E9C-101B-9397-08002B2CF9AE}" pid="4" name="MSIP_Label_90be56ad-fb78-42a8-a76b-97213a90203b_SetDate">
    <vt:lpwstr>2025-10-22T06:53:13Z</vt:lpwstr>
  </property>
  <property fmtid="{D5CDD505-2E9C-101B-9397-08002B2CF9AE}" pid="5" name="MSIP_Label_90be56ad-fb78-42a8-a76b-97213a90203b_Method">
    <vt:lpwstr>Privileged</vt:lpwstr>
  </property>
  <property fmtid="{D5CDD505-2E9C-101B-9397-08002B2CF9AE}" pid="6" name="MSIP_Label_90be56ad-fb78-42a8-a76b-97213a90203b_Name">
    <vt:lpwstr>Interni</vt:lpwstr>
  </property>
  <property fmtid="{D5CDD505-2E9C-101B-9397-08002B2CF9AE}" pid="7" name="MSIP_Label_90be56ad-fb78-42a8-a76b-97213a90203b_SiteId">
    <vt:lpwstr>56b31968-ca9e-4cc3-9257-477c3699b885</vt:lpwstr>
  </property>
  <property fmtid="{D5CDD505-2E9C-101B-9397-08002B2CF9AE}" pid="8" name="MSIP_Label_90be56ad-fb78-42a8-a76b-97213a90203b_ActionId">
    <vt:lpwstr>9f5d5aa9-a7e8-4355-bdd8-584427d4a3b2</vt:lpwstr>
  </property>
  <property fmtid="{D5CDD505-2E9C-101B-9397-08002B2CF9AE}" pid="9" name="MSIP_Label_90be56ad-fb78-42a8-a76b-97213a90203b_ContentBits">
    <vt:lpwstr>1</vt:lpwstr>
  </property>
  <property fmtid="{D5CDD505-2E9C-101B-9397-08002B2CF9AE}" pid="10" name="MSIP_Label_90be56ad-fb78-42a8-a76b-97213a90203b_Tag">
    <vt:lpwstr>10, 0, 1, 1</vt:lpwstr>
  </property>
  <property fmtid="{D5CDD505-2E9C-101B-9397-08002B2CF9AE}" pid="11" name="ClassificationContentMarkingHeaderLocations">
    <vt:lpwstr>1_Prezentace ÚJV 16\:9 - CZ:9</vt:lpwstr>
  </property>
  <property fmtid="{D5CDD505-2E9C-101B-9397-08002B2CF9AE}" pid="12" name="ClassificationContentMarkingHeaderText">
    <vt:lpwstr>Interní / Internal</vt:lpwstr>
  </property>
  <property fmtid="{D5CDD505-2E9C-101B-9397-08002B2CF9AE}" pid="13" name="MediaServiceImageTags">
    <vt:lpwstr/>
  </property>
</Properties>
</file>